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0.xml" ContentType="application/vnd.openxmlformats-officedocument.drawingml.diagramData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58" r:id="rId3"/>
    <p:sldId id="300" r:id="rId4"/>
    <p:sldId id="299" r:id="rId5"/>
    <p:sldId id="270" r:id="rId6"/>
    <p:sldId id="273" r:id="rId7"/>
    <p:sldId id="272" r:id="rId8"/>
    <p:sldId id="274" r:id="rId9"/>
    <p:sldId id="275" r:id="rId10"/>
    <p:sldId id="266" r:id="rId11"/>
    <p:sldId id="276" r:id="rId12"/>
    <p:sldId id="277" r:id="rId13"/>
    <p:sldId id="278" r:id="rId14"/>
    <p:sldId id="271" r:id="rId15"/>
    <p:sldId id="260" r:id="rId16"/>
    <p:sldId id="279" r:id="rId17"/>
    <p:sldId id="280" r:id="rId18"/>
    <p:sldId id="282" r:id="rId19"/>
    <p:sldId id="283" r:id="rId20"/>
    <p:sldId id="284" r:id="rId21"/>
    <p:sldId id="286" r:id="rId22"/>
    <p:sldId id="287" r:id="rId23"/>
    <p:sldId id="289" r:id="rId24"/>
    <p:sldId id="288" r:id="rId25"/>
    <p:sldId id="296" r:id="rId26"/>
    <p:sldId id="292" r:id="rId27"/>
    <p:sldId id="295" r:id="rId28"/>
    <p:sldId id="290" r:id="rId29"/>
    <p:sldId id="291" r:id="rId30"/>
    <p:sldId id="298" r:id="rId31"/>
    <p:sldId id="293" r:id="rId32"/>
    <p:sldId id="297" r:id="rId33"/>
    <p:sldId id="294" r:id="rId34"/>
    <p:sldId id="263" r:id="rId35"/>
    <p:sldId id="2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14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10.png"/><Relationship Id="rId1" Type="http://schemas.openxmlformats.org/officeDocument/2006/relationships/image" Target="../media/image710.png"/><Relationship Id="rId4" Type="http://schemas.openxmlformats.org/officeDocument/2006/relationships/image" Target="../media/image6.gi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0.png"/><Relationship Id="rId1" Type="http://schemas.openxmlformats.org/officeDocument/2006/relationships/image" Target="../media/image130.png"/><Relationship Id="rId4" Type="http://schemas.openxmlformats.org/officeDocument/2006/relationships/image" Target="../media/image6.gi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image" Target="../media/image5.gif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E95E82-EF79-43CA-AA86-43B0E1CBCD3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endParaRPr lang="hu-HU" sz="1400" b="1" i="0" noProof="0" dirty="0">
            <a:latin typeface="Calibri"/>
            <a:ea typeface="+mn-ea"/>
            <a:cs typeface="+mn-cs"/>
          </a:endParaRPr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4F863C3C-60C6-48DD-B596-43A5A1BA487D}">
      <dgm:prSet phldrT="[Text]"/>
      <dgm:spPr>
        <a:solidFill>
          <a:schemeClr val="accent1">
            <a:lumMod val="60000"/>
            <a:lumOff val="40000"/>
          </a:schemeClr>
        </a:solidFill>
        <a:ln w="15875">
          <a:solidFill>
            <a:srgbClr val="800000"/>
          </a:solidFill>
        </a:ln>
      </dgm:spPr>
      <dgm:t>
        <a:bodyPr/>
        <a:lstStyle/>
        <a:p>
          <a:endParaRPr lang="hu-HU" b="1" i="0" noProof="0" dirty="0">
            <a:latin typeface="Calibri"/>
            <a:ea typeface="+mn-ea"/>
            <a:cs typeface="+mn-cs"/>
          </a:endParaRPr>
        </a:p>
      </dgm:t>
    </dgm:pt>
    <dgm:pt modelId="{765F0085-308B-4DC6-899E-F803483CA948}" type="parTrans" cxnId="{C496470B-5B63-407F-8D02-E40E90D750C9}">
      <dgm:prSet/>
      <dgm:spPr/>
      <dgm:t>
        <a:bodyPr/>
        <a:lstStyle/>
        <a:p>
          <a:endParaRPr lang="hu-HU"/>
        </a:p>
      </dgm:t>
    </dgm:pt>
    <dgm:pt modelId="{59CA0004-F513-44B6-859B-E499784544B5}" type="sibTrans" cxnId="{C496470B-5B63-407F-8D02-E40E90D750C9}">
      <dgm:prSet/>
      <dgm:spPr/>
      <dgm:t>
        <a:bodyPr/>
        <a:lstStyle/>
        <a:p>
          <a:endParaRPr lang="hu-HU"/>
        </a:p>
      </dgm:t>
    </dgm:pt>
    <dgm:pt modelId="{E9A0F47F-E8D0-44D2-A56C-D5C53B50EBA0}" type="pres">
      <dgm:prSet presAssocID="{CF9055CF-8DEB-4A02-949A-DE72B6AC5D3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8187FDE-96E3-4503-82CD-C2B73335F2C6}" type="pres">
      <dgm:prSet presAssocID="{CF9055CF-8DEB-4A02-949A-DE72B6AC5D37}" presName="cycle" presStyleCnt="0"/>
      <dgm:spPr/>
    </dgm:pt>
    <dgm:pt modelId="{8821ECE8-C01A-45F5-93DB-342A1EF61616}" type="pres">
      <dgm:prSet presAssocID="{CF9055CF-8DEB-4A02-949A-DE72B6AC5D37}" presName="centerShape" presStyleCnt="0"/>
      <dgm:spPr/>
    </dgm:pt>
    <dgm:pt modelId="{98D099D3-C197-43EE-8A97-550F996D7E46}" type="pres">
      <dgm:prSet presAssocID="{CF9055CF-8DEB-4A02-949A-DE72B6AC5D37}" presName="connSite" presStyleLbl="node1" presStyleIdx="0" presStyleCnt="3"/>
      <dgm:spPr/>
    </dgm:pt>
    <dgm:pt modelId="{63743F05-9D0B-425A-883D-036A4FDD51C8}" type="pres">
      <dgm:prSet presAssocID="{CF9055CF-8DEB-4A02-949A-DE72B6AC5D37}" presName="visible" presStyleLbl="node1" presStyleIdx="0" presStyleCnt="3" custScaleX="76861" custScaleY="76861"/>
      <dgm:spPr>
        <a:ln w="15875">
          <a:solidFill>
            <a:srgbClr val="800000"/>
          </a:solidFill>
        </a:ln>
      </dgm:spPr>
      <dgm:t>
        <a:bodyPr/>
        <a:lstStyle/>
        <a:p>
          <a:endParaRPr lang="hu-HU"/>
        </a:p>
      </dgm:t>
    </dgm:pt>
    <dgm:pt modelId="{AEE93566-7BC1-4046-829F-9567760BD0BB}" type="pres">
      <dgm:prSet presAssocID="{FD76A3AE-1B6C-45A0-8E84-63160283749F}" presName="Name25" presStyleLbl="parChTrans1D1" presStyleIdx="0" presStyleCnt="2"/>
      <dgm:spPr/>
      <dgm:t>
        <a:bodyPr/>
        <a:lstStyle/>
        <a:p>
          <a:endParaRPr lang="hu-HU"/>
        </a:p>
      </dgm:t>
    </dgm:pt>
    <dgm:pt modelId="{4345EAFE-DB8D-412F-80BF-AD582B73C54A}" type="pres">
      <dgm:prSet presAssocID="{E5E95E82-EF79-43CA-AA86-43B0E1CBCD3F}" presName="node" presStyleCnt="0"/>
      <dgm:spPr/>
    </dgm:pt>
    <dgm:pt modelId="{47594DA3-D16B-4F1A-BD9A-3EBF5B54D879}" type="pres">
      <dgm:prSet presAssocID="{E5E95E82-EF79-43CA-AA86-43B0E1CBCD3F}" presName="parentNode" presStyleLbl="node1" presStyleIdx="1" presStyleCnt="3" custScaleX="115785" custScaleY="11578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FDF0008-9F15-4783-B6CF-A62B76B1CCF4}" type="pres">
      <dgm:prSet presAssocID="{E5E95E82-EF79-43CA-AA86-43B0E1CBCD3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2E9B75-07EC-44A4-AC59-607F2B32CA75}" type="pres">
      <dgm:prSet presAssocID="{765F0085-308B-4DC6-899E-F803483CA948}" presName="Name25" presStyleLbl="parChTrans1D1" presStyleIdx="1" presStyleCnt="2"/>
      <dgm:spPr/>
      <dgm:t>
        <a:bodyPr/>
        <a:lstStyle/>
        <a:p>
          <a:endParaRPr lang="hu-HU"/>
        </a:p>
      </dgm:t>
    </dgm:pt>
    <dgm:pt modelId="{B4F9E5BA-1696-409A-954D-05A5D759ED5B}" type="pres">
      <dgm:prSet presAssocID="{4F863C3C-60C6-48DD-B596-43A5A1BA487D}" presName="node" presStyleCnt="0"/>
      <dgm:spPr/>
    </dgm:pt>
    <dgm:pt modelId="{6456CB35-DB3D-487B-BFD3-2104CFA4004D}" type="pres">
      <dgm:prSet presAssocID="{4F863C3C-60C6-48DD-B596-43A5A1BA487D}" presName="parentNode" presStyleLbl="node1" presStyleIdx="2" presStyleCnt="3" custScaleX="128102" custScaleY="128102" custLinFactNeighborX="-4331" custLinFactNeighborY="-181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D8E2D4-15C3-49DC-960F-6C2682556703}" type="pres">
      <dgm:prSet presAssocID="{4F863C3C-60C6-48DD-B596-43A5A1BA487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76240AD-13F6-40C0-BD9B-102D5EC0AE51}" srcId="{CF9055CF-8DEB-4A02-949A-DE72B6AC5D37}" destId="{E5E95E82-EF79-43CA-AA86-43B0E1CBCD3F}" srcOrd="0" destOrd="0" parTransId="{FD76A3AE-1B6C-45A0-8E84-63160283749F}" sibTransId="{BF76010C-5523-4E13-B3E7-886DCE6AEBD4}"/>
    <dgm:cxn modelId="{C496470B-5B63-407F-8D02-E40E90D750C9}" srcId="{CF9055CF-8DEB-4A02-949A-DE72B6AC5D37}" destId="{4F863C3C-60C6-48DD-B596-43A5A1BA487D}" srcOrd="1" destOrd="0" parTransId="{765F0085-308B-4DC6-899E-F803483CA948}" sibTransId="{59CA0004-F513-44B6-859B-E499784544B5}"/>
    <dgm:cxn modelId="{FFF69B37-FC3B-43F3-B438-D70A843D32D9}" type="presOf" srcId="{E5E95E82-EF79-43CA-AA86-43B0E1CBCD3F}" destId="{47594DA3-D16B-4F1A-BD9A-3EBF5B54D879}" srcOrd="0" destOrd="0" presId="urn:microsoft.com/office/officeart/2005/8/layout/radial2"/>
    <dgm:cxn modelId="{1D3D50AA-6144-4930-B3A7-5549C421D52C}" type="presOf" srcId="{4F863C3C-60C6-48DD-B596-43A5A1BA487D}" destId="{6456CB35-DB3D-487B-BFD3-2104CFA4004D}" srcOrd="0" destOrd="0" presId="urn:microsoft.com/office/officeart/2005/8/layout/radial2"/>
    <dgm:cxn modelId="{EB543CB6-A6AB-4A0D-B4A8-CFCFFA8300F0}" type="presOf" srcId="{CF9055CF-8DEB-4A02-949A-DE72B6AC5D37}" destId="{E9A0F47F-E8D0-44D2-A56C-D5C53B50EBA0}" srcOrd="0" destOrd="0" presId="urn:microsoft.com/office/officeart/2005/8/layout/radial2"/>
    <dgm:cxn modelId="{42A00612-AB6F-4511-B6F5-B6C735303EF8}" type="presOf" srcId="{765F0085-308B-4DC6-899E-F803483CA948}" destId="{8E2E9B75-07EC-44A4-AC59-607F2B32CA75}" srcOrd="0" destOrd="0" presId="urn:microsoft.com/office/officeart/2005/8/layout/radial2"/>
    <dgm:cxn modelId="{E87EFE2D-3175-42FF-95FF-A5CE7B328A4B}" type="presOf" srcId="{FD76A3AE-1B6C-45A0-8E84-63160283749F}" destId="{AEE93566-7BC1-4046-829F-9567760BD0BB}" srcOrd="0" destOrd="0" presId="urn:microsoft.com/office/officeart/2005/8/layout/radial2"/>
    <dgm:cxn modelId="{3D5041AC-4AB6-4367-A041-89D5F11B2AB0}" type="presParOf" srcId="{E9A0F47F-E8D0-44D2-A56C-D5C53B50EBA0}" destId="{18187FDE-96E3-4503-82CD-C2B73335F2C6}" srcOrd="0" destOrd="0" presId="urn:microsoft.com/office/officeart/2005/8/layout/radial2"/>
    <dgm:cxn modelId="{2004E441-A19B-443E-BEAA-B45FE2FD273A}" type="presParOf" srcId="{18187FDE-96E3-4503-82CD-C2B73335F2C6}" destId="{8821ECE8-C01A-45F5-93DB-342A1EF61616}" srcOrd="0" destOrd="0" presId="urn:microsoft.com/office/officeart/2005/8/layout/radial2"/>
    <dgm:cxn modelId="{B1058FA9-5344-4CE3-89A0-7B03B9321ADF}" type="presParOf" srcId="{8821ECE8-C01A-45F5-93DB-342A1EF61616}" destId="{98D099D3-C197-43EE-8A97-550F996D7E46}" srcOrd="0" destOrd="0" presId="urn:microsoft.com/office/officeart/2005/8/layout/radial2"/>
    <dgm:cxn modelId="{E6AE0E00-E5B5-4E1A-A402-49A8F054E365}" type="presParOf" srcId="{8821ECE8-C01A-45F5-93DB-342A1EF61616}" destId="{63743F05-9D0B-425A-883D-036A4FDD51C8}" srcOrd="1" destOrd="0" presId="urn:microsoft.com/office/officeart/2005/8/layout/radial2"/>
    <dgm:cxn modelId="{64769507-6CEC-475E-9B9E-CD818A1E735E}" type="presParOf" srcId="{18187FDE-96E3-4503-82CD-C2B73335F2C6}" destId="{AEE93566-7BC1-4046-829F-9567760BD0BB}" srcOrd="1" destOrd="0" presId="urn:microsoft.com/office/officeart/2005/8/layout/radial2"/>
    <dgm:cxn modelId="{081DF5AF-CFDA-46CC-9C96-37FA30774B31}" type="presParOf" srcId="{18187FDE-96E3-4503-82CD-C2B73335F2C6}" destId="{4345EAFE-DB8D-412F-80BF-AD582B73C54A}" srcOrd="2" destOrd="0" presId="urn:microsoft.com/office/officeart/2005/8/layout/radial2"/>
    <dgm:cxn modelId="{48EB3731-1D4D-410E-84CA-D0C5CD5E6162}" type="presParOf" srcId="{4345EAFE-DB8D-412F-80BF-AD582B73C54A}" destId="{47594DA3-D16B-4F1A-BD9A-3EBF5B54D879}" srcOrd="0" destOrd="0" presId="urn:microsoft.com/office/officeart/2005/8/layout/radial2"/>
    <dgm:cxn modelId="{77C5CD95-A841-4C92-82C9-1F51C1D0E146}" type="presParOf" srcId="{4345EAFE-DB8D-412F-80BF-AD582B73C54A}" destId="{4FDF0008-9F15-4783-B6CF-A62B76B1CCF4}" srcOrd="1" destOrd="0" presId="urn:microsoft.com/office/officeart/2005/8/layout/radial2"/>
    <dgm:cxn modelId="{A19A4977-48B8-4B3F-B24A-61954ED4D178}" type="presParOf" srcId="{18187FDE-96E3-4503-82CD-C2B73335F2C6}" destId="{8E2E9B75-07EC-44A4-AC59-607F2B32CA75}" srcOrd="3" destOrd="0" presId="urn:microsoft.com/office/officeart/2005/8/layout/radial2"/>
    <dgm:cxn modelId="{0C3E73B2-837E-4032-A9EF-D6C366B19ADE}" type="presParOf" srcId="{18187FDE-96E3-4503-82CD-C2B73335F2C6}" destId="{B4F9E5BA-1696-409A-954D-05A5D759ED5B}" srcOrd="4" destOrd="0" presId="urn:microsoft.com/office/officeart/2005/8/layout/radial2"/>
    <dgm:cxn modelId="{8C5BA3E7-3628-476E-BE37-CDD0A507A1F9}" type="presParOf" srcId="{B4F9E5BA-1696-409A-954D-05A5D759ED5B}" destId="{6456CB35-DB3D-487B-BFD3-2104CFA4004D}" srcOrd="0" destOrd="0" presId="urn:microsoft.com/office/officeart/2005/8/layout/radial2"/>
    <dgm:cxn modelId="{1B949C77-DC9F-433E-9AB4-212E1161AB52}" type="presParOf" srcId="{B4F9E5BA-1696-409A-954D-05A5D759ED5B}" destId="{DFD8E2D4-15C3-49DC-960F-6C268255670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7C994-CC74-44DD-8777-ED6736B3582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171450"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2200" b="0" i="0" noProof="0" dirty="0">
            <a:latin typeface="Calibri"/>
            <a:ea typeface="+mn-ea"/>
            <a:cs typeface="+mn-cs"/>
          </a:endParaRPr>
        </a:p>
      </dgm:t>
    </dgm:pt>
    <dgm:pt modelId="{A81358E0-3DE7-41AD-A28C-ABB22548B1F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171450"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A vízgőz középhőmérséklete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E5E95E82-EF79-43CA-AA86-43B0E1CBCD3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2400" b="1" i="0" noProof="0" dirty="0" err="1" smtClean="0">
              <a:latin typeface="Calibri"/>
              <a:ea typeface="+mn-ea"/>
              <a:cs typeface="+mn-cs"/>
            </a:rPr>
            <a:t>Bevis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modell</a:t>
          </a:r>
          <a:endParaRPr lang="hu-HU" sz="2400" b="1" i="0" noProof="0" dirty="0">
            <a:latin typeface="Calibri"/>
            <a:ea typeface="+mn-ea"/>
            <a:cs typeface="+mn-cs"/>
          </a:endParaRPr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118572A4-3B5E-487E-8015-6A319369077F}" type="sibTrans" cxnId="{1C5CE732-A00F-4C06-A1A8-B209BC6B496D}">
      <dgm:prSet/>
      <dgm:spPr/>
      <dgm:t>
        <a:bodyPr/>
        <a:lstStyle/>
        <a:p>
          <a:endParaRPr lang="en-US"/>
        </a:p>
      </dgm:t>
    </dgm:pt>
    <dgm:pt modelId="{03F017E7-7E3C-4E2C-9CEF-B07099F38801}" type="parTrans" cxnId="{1C5CE732-A00F-4C06-A1A8-B209BC6B496D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BEA097A3-E621-44FB-B56F-B3DC20FB601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sz="2400" b="1" i="0" noProof="0" dirty="0" err="1" smtClean="0">
              <a:latin typeface="Calibri"/>
              <a:ea typeface="+mn-ea"/>
              <a:cs typeface="+mn-cs"/>
            </a:rPr>
            <a:t>Emardson-Derks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modell</a:t>
          </a:r>
          <a:endParaRPr lang="hu-HU" sz="2400" b="1" i="0" noProof="0" dirty="0">
            <a:latin typeface="Calibri"/>
            <a:ea typeface="+mn-ea"/>
            <a:cs typeface="+mn-cs"/>
          </a:endParaRPr>
        </a:p>
      </dgm:t>
    </dgm:pt>
    <dgm:pt modelId="{4AE0A8C2-F41B-4751-B42C-445FAE794F0D}" type="parTrans" cxnId="{3C984116-7FBB-4AC9-8F9E-6C3ED562A699}">
      <dgm:prSet/>
      <dgm:spPr/>
      <dgm:t>
        <a:bodyPr/>
        <a:lstStyle/>
        <a:p>
          <a:endParaRPr lang="hu-HU"/>
        </a:p>
      </dgm:t>
    </dgm:pt>
    <dgm:pt modelId="{AACB2EE8-1836-478F-BA69-0A9DC9448537}" type="sibTrans" cxnId="{3C984116-7FBB-4AC9-8F9E-6C3ED562A699}">
      <dgm:prSet/>
      <dgm:spPr/>
      <dgm:t>
        <a:bodyPr/>
        <a:lstStyle/>
        <a:p>
          <a:endParaRPr lang="hu-HU"/>
        </a:p>
      </dgm:t>
    </dgm:pt>
    <dgm:pt modelId="{0DF1FD40-1B49-4B5A-9D9F-A2E53693D5C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sz="1800" b="0" i="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021A4CD4-DB84-4B38-B077-0C3CC35697E0}" type="parTrans" cxnId="{FDF3583E-3A08-4BB6-AE01-B67285EAC583}">
      <dgm:prSet/>
      <dgm:spPr/>
      <dgm:t>
        <a:bodyPr/>
        <a:lstStyle/>
        <a:p>
          <a:endParaRPr lang="hu-HU"/>
        </a:p>
      </dgm:t>
    </dgm:pt>
    <dgm:pt modelId="{9BDC94C1-5951-4715-AA74-D0A48353879B}" type="sibTrans" cxnId="{FDF3583E-3A08-4BB6-AE01-B67285EAC583}">
      <dgm:prSet/>
      <dgm:spPr/>
      <dgm:t>
        <a:bodyPr/>
        <a:lstStyle/>
        <a:p>
          <a:endParaRPr lang="hu-HU"/>
        </a:p>
      </dgm:t>
    </dgm:pt>
    <dgm:pt modelId="{D4D806BA-49DF-4F80-8F28-6CB56C87C3B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hu-HU" sz="2200" b="0" i="0" noProof="0" dirty="0">
            <a:latin typeface="Calibri"/>
            <a:ea typeface="+mn-ea"/>
            <a:cs typeface="+mn-cs"/>
          </a:endParaRPr>
        </a:p>
      </dgm:t>
    </dgm:pt>
    <dgm:pt modelId="{B7191B92-03E3-4B6B-9491-37A04FAA3FB2}" type="parTrans" cxnId="{00001F0A-B851-486C-931F-E68CC552701F}">
      <dgm:prSet/>
      <dgm:spPr/>
      <dgm:t>
        <a:bodyPr/>
        <a:lstStyle/>
        <a:p>
          <a:endParaRPr lang="hu-HU"/>
        </a:p>
      </dgm:t>
    </dgm:pt>
    <dgm:pt modelId="{6F712F46-0712-4EA4-87F6-BB48AB6A493B}" type="sibTrans" cxnId="{00001F0A-B851-486C-931F-E68CC552701F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111F2E08-B521-4106-89BB-CD8C7F00165D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 marL="342900" algn="l" defTabSz="914400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b>
                    </m:sSub>
                    <m:r>
                      <a:rPr lang="hu-HU" sz="17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=70,2+0,72</m:t>
                    </m:r>
                    <m:sSub>
                      <m:sSubPr>
                        <m:ctrlP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lang="hu-HU" sz="17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m:oMathPara>
              </a14:m>
              <a:endParaRPr lang="hu-HU" sz="1700" b="0" i="0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111F2E08-B521-4106-89BB-CD8C7F00165D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 marL="342900" algn="l" defTabSz="914400">
                <a:buNone/>
              </a:pP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〖  𝑇〗_𝑚=70,2+0,72〖</a:t>
              </a:r>
              <a:r>
                <a:rPr lang="hu-HU" sz="17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</a:t>
              </a: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𝑇〗_𝑠</a:t>
              </a:r>
              <a:endParaRPr lang="hu-HU" sz="1700" b="0" i="0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596AA0D1-AD33-46DB-A364-7DB26F36C66E}" type="parTrans" cxnId="{E6C8EAA6-A114-4462-A79A-146CC84319FF}">
      <dgm:prSet/>
      <dgm:spPr/>
      <dgm:t>
        <a:bodyPr/>
        <a:lstStyle/>
        <a:p>
          <a:endParaRPr lang="hu-HU"/>
        </a:p>
      </dgm:t>
    </dgm:pt>
    <dgm:pt modelId="{601410BB-AF4B-4D08-8B7A-5C893D05C771}" type="sibTrans" cxnId="{E6C8EAA6-A114-4462-A79A-146CC84319FF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7212BEA6-98B0-4258-B244-6FF71832F5AC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 marL="457200" algn="l" defTabSz="914400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m:oMathPara>
              </a14:m>
              <a:endParaRPr lang="hu-HU" sz="2200" b="0" i="1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7212BEA6-98B0-4258-B244-6FF71832F5AC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 marL="457200" algn="l" defTabSz="914400">
                <a:buNone/>
              </a:pP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𝑄=〖10〗^6/(𝑅_𝑤 (− 𝑅_𝑑/𝑅_𝑤   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∙𝑘_1+𝑘_(2 )+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𝑘_3/𝑇_𝑚 ) )</a:t>
              </a:r>
              <a:endParaRPr lang="hu-HU" sz="2200" b="0" i="1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8793B532-8721-4364-9576-9D754FDAD126}" type="parTrans" cxnId="{2F3CD894-0EE9-4271-AE2C-B40BE497850F}">
      <dgm:prSet/>
      <dgm:spPr/>
      <dgm:t>
        <a:bodyPr/>
        <a:lstStyle/>
        <a:p>
          <a:endParaRPr lang="hu-HU"/>
        </a:p>
      </dgm:t>
    </dgm:pt>
    <dgm:pt modelId="{965091EB-6144-4B1F-9255-09944E22F30B}" type="sibTrans" cxnId="{2F3CD894-0EE9-4271-AE2C-B40BE497850F}">
      <dgm:prSet/>
      <dgm:spPr/>
      <dgm:t>
        <a:bodyPr/>
        <a:lstStyle/>
        <a:p>
          <a:endParaRPr lang="hu-HU"/>
        </a:p>
      </dgm:t>
    </dgm:pt>
    <dgm:pt modelId="{7AF035AA-566A-48C7-8D06-8F04CC80D5E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421200"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ahol k</a:t>
          </a:r>
          <a:r>
            <a:rPr lang="hu-HU" sz="1800" b="0" i="0" baseline="-25000" noProof="0" dirty="0" smtClean="0">
              <a:latin typeface="Calibri"/>
              <a:ea typeface="+mn-ea"/>
              <a:cs typeface="+mn-cs"/>
            </a:rPr>
            <a:t>1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=0.77604 K/Pa;  k</a:t>
          </a:r>
          <a:r>
            <a:rPr lang="hu-HU" sz="1800" b="0" i="0" baseline="-25000" noProof="0" dirty="0" smtClean="0">
              <a:latin typeface="Calibri"/>
              <a:ea typeface="+mn-ea"/>
              <a:cs typeface="+mn-cs"/>
            </a:rPr>
            <a:t>2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=0.64790 K/Pa;  k</a:t>
          </a:r>
          <a:r>
            <a:rPr lang="hu-HU" sz="1800" b="0" i="0" baseline="-25000" noProof="0" dirty="0" smtClean="0">
              <a:latin typeface="Calibri"/>
              <a:ea typeface="+mn-ea"/>
              <a:cs typeface="+mn-cs"/>
            </a:rPr>
            <a:t>3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=3776 K2/Pa;  </a:t>
          </a:r>
          <a:r>
            <a:rPr lang="hu-HU" sz="1800" b="0" i="0" noProof="0" dirty="0" err="1" smtClean="0">
              <a:latin typeface="Calibri"/>
              <a:ea typeface="+mn-ea"/>
              <a:cs typeface="+mn-cs"/>
            </a:rPr>
            <a:t>R</a:t>
          </a:r>
          <a:r>
            <a:rPr lang="hu-HU" sz="1800" b="0" i="0" baseline="-25000" noProof="0" dirty="0" err="1" smtClean="0">
              <a:latin typeface="Calibri"/>
              <a:ea typeface="+mn-ea"/>
              <a:cs typeface="+mn-cs"/>
            </a:rPr>
            <a:t>d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=286.9 J/kg/K; </a:t>
          </a:r>
          <a:r>
            <a:rPr lang="hu-HU" sz="1800" b="0" i="0" noProof="0" dirty="0" err="1" smtClean="0">
              <a:latin typeface="Calibri"/>
              <a:ea typeface="+mn-ea"/>
              <a:cs typeface="+mn-cs"/>
            </a:rPr>
            <a:t>R</a:t>
          </a:r>
          <a:r>
            <a:rPr lang="hu-HU" sz="1800" b="0" i="0" baseline="-25000" noProof="0" dirty="0" err="1" smtClean="0">
              <a:latin typeface="Calibri"/>
              <a:ea typeface="+mn-ea"/>
              <a:cs typeface="+mn-cs"/>
            </a:rPr>
            <a:t>w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=461.5 J/kg/K</a:t>
          </a:r>
          <a:endParaRPr lang="hu-HU" sz="2200" b="0" i="0" noProof="0" dirty="0">
            <a:latin typeface="Calibri"/>
            <a:ea typeface="+mn-ea"/>
            <a:cs typeface="+mn-cs"/>
          </a:endParaRPr>
        </a:p>
      </dgm:t>
    </dgm:pt>
    <dgm:pt modelId="{F1C59F5E-F571-4241-B92F-3CD5D76523D0}" type="parTrans" cxnId="{F3719FD1-7375-4057-A120-04209F470CE3}">
      <dgm:prSet/>
      <dgm:spPr/>
      <dgm:t>
        <a:bodyPr/>
        <a:lstStyle/>
        <a:p>
          <a:endParaRPr lang="hu-HU"/>
        </a:p>
      </dgm:t>
    </dgm:pt>
    <dgm:pt modelId="{3DC74791-ED11-435F-B4DF-F5B95494BF9C}" type="sibTrans" cxnId="{F3719FD1-7375-4057-A120-04209F470CE3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04ED05B7-B2AF-471E-A426-41320156C13F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6,458+(−1,78</m:t>
                        </m:r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</m:sup>
                        </m:sSup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)∙</m:t>
                        </m:r>
                        <m:d>
                          <m:d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+283,49)+(−2.2∙</m:t>
                            </m:r>
                            <m:sSup>
                              <m:sSup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−5</m:t>
                                </m:r>
                              </m:sup>
                            </m:sSup>
                          </m:e>
                        </m:d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+283,49)</m:t>
                            </m:r>
                          </m:e>
                          <m:sup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lang="hu-HU" sz="2200" b="0" i="0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04ED05B7-B2AF-471E-A426-41320156C13F}">
          <dgm:prSet phldrT="[Text]" custT="1"/>
          <dgm:spPr>
            <a:solidFill>
              <a:schemeClr val="accent1">
                <a:lumMod val="60000"/>
                <a:lumOff val="40000"/>
              </a:schemeClr>
            </a:solidFill>
          </dgm:spPr>
          <dgm:t>
            <a:bodyPr/>
            <a:lstStyle/>
            <a:p>
              <a:pPr/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𝑄=1/(6,458+(−1,78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∙〖10〗^(−2))∙(𝑇_𝑠+283,49)+(−2.2∙〖10〗^(−5) )∙〖〖(𝑇〗_𝑠+283,49)〗^2 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)</a:t>
              </a:r>
              <a:endParaRPr lang="hu-HU" sz="2200" b="0" i="0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2F9FE031-C5C0-4431-8895-FA7841603A58}" type="parTrans" cxnId="{0A06903E-9FD8-44AC-A6FC-270576AC7C49}">
      <dgm:prSet/>
      <dgm:spPr/>
      <dgm:t>
        <a:bodyPr/>
        <a:lstStyle/>
        <a:p>
          <a:endParaRPr lang="hu-HU"/>
        </a:p>
      </dgm:t>
    </dgm:pt>
    <dgm:pt modelId="{9D2673ED-A99B-4250-8FB7-1620E4ACEF3E}" type="sibTrans" cxnId="{0A06903E-9FD8-44AC-A6FC-270576AC7C49}">
      <dgm:prSet/>
      <dgm:spPr/>
      <dgm:t>
        <a:bodyPr/>
        <a:lstStyle/>
        <a:p>
          <a:endParaRPr lang="hu-HU"/>
        </a:p>
      </dgm:t>
    </dgm:pt>
    <dgm:pt modelId="{B40F85B3-C950-4781-A3D0-9651C2FB9886}" type="pres">
      <dgm:prSet presAssocID="{CF9055CF-8DEB-4A02-949A-DE72B6AC5D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621D985-2ED2-47F0-8416-33F61756F79F}" type="pres">
      <dgm:prSet presAssocID="{E5E95E82-EF79-43CA-AA86-43B0E1CBCD3F}" presName="composite" presStyleCnt="0"/>
      <dgm:spPr/>
      <dgm:t>
        <a:bodyPr/>
        <a:lstStyle/>
        <a:p>
          <a:endParaRPr lang="hu-HU"/>
        </a:p>
      </dgm:t>
    </dgm:pt>
    <dgm:pt modelId="{EC2082D5-AEC0-45AB-995B-301670AB50AC}" type="pres">
      <dgm:prSet presAssocID="{E5E95E82-EF79-43CA-AA86-43B0E1CBCD3F}" presName="imgShp" presStyleLbl="fgImgPlace1" presStyleIdx="0" presStyleCnt="2" custLinFactNeighborX="-64513" custLinFactNeighborY="489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FD07C15-A6E9-4CF8-9895-BAE5731227DC}" type="pres">
      <dgm:prSet presAssocID="{E5E95E82-EF79-43CA-AA86-43B0E1CBCD3F}" presName="txShp" presStyleLbl="node1" presStyleIdx="0" presStyleCnt="2" custScaleX="121998" custScaleY="1753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DF1FEE-C07D-46CD-BAD8-0C57BAF549CD}" type="pres">
      <dgm:prSet presAssocID="{BF76010C-5523-4E13-B3E7-886DCE6AEBD4}" presName="spacing" presStyleCnt="0"/>
      <dgm:spPr/>
      <dgm:t>
        <a:bodyPr/>
        <a:lstStyle/>
        <a:p>
          <a:endParaRPr lang="hu-HU"/>
        </a:p>
      </dgm:t>
    </dgm:pt>
    <dgm:pt modelId="{8DB915E1-7BA7-4E7F-9AA4-6EC035442577}" type="pres">
      <dgm:prSet presAssocID="{BEA097A3-E621-44FB-B56F-B3DC20FB6019}" presName="composite" presStyleCnt="0"/>
      <dgm:spPr/>
      <dgm:t>
        <a:bodyPr/>
        <a:lstStyle/>
        <a:p>
          <a:endParaRPr lang="hu-HU"/>
        </a:p>
      </dgm:t>
    </dgm:pt>
    <dgm:pt modelId="{2607F165-D477-4203-8B11-2197EE9B97B6}" type="pres">
      <dgm:prSet presAssocID="{BEA097A3-E621-44FB-B56F-B3DC20FB6019}" presName="imgShp" presStyleLbl="fgImgPlace1" presStyleIdx="1" presStyleCnt="2" custLinFactNeighborX="-65211" custLinFactNeighborY="-77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44A4F33-2F0F-43E2-846C-E1EFEA7734A7}" type="pres">
      <dgm:prSet presAssocID="{BEA097A3-E621-44FB-B56F-B3DC20FB6019}" presName="txShp" presStyleLbl="node1" presStyleIdx="1" presStyleCnt="2" custScaleX="121702" custLinFactNeighborX="0" custLinFactNeighborY="-860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5C9886C-EE7F-4047-B202-BCF9B99FFCEF}" type="presOf" srcId="{7212BEA6-98B0-4258-B244-6FF71832F5AC}" destId="{FFD07C15-A6E9-4CF8-9895-BAE5731227DC}" srcOrd="0" destOrd="4" presId="urn:microsoft.com/office/officeart/2005/8/layout/vList3"/>
    <dgm:cxn modelId="{B8049220-B361-4746-982F-6AF47CFBF56A}" type="presOf" srcId="{04ED05B7-B2AF-471E-A426-41320156C13F}" destId="{F44A4F33-2F0F-43E2-846C-E1EFEA7734A7}" srcOrd="0" destOrd="2" presId="urn:microsoft.com/office/officeart/2005/8/layout/vList3"/>
    <dgm:cxn modelId="{A76240AD-13F6-40C0-BD9B-102D5EC0AE51}" srcId="{CF9055CF-8DEB-4A02-949A-DE72B6AC5D37}" destId="{E5E95E82-EF79-43CA-AA86-43B0E1CBCD3F}" srcOrd="0" destOrd="0" parTransId="{FD76A3AE-1B6C-45A0-8E84-63160283749F}" sibTransId="{BF76010C-5523-4E13-B3E7-886DCE6AEBD4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21A35227-4BD4-49E0-A190-E4F4121D7BC7}" type="presOf" srcId="{A81358E0-3DE7-41AD-A28C-ABB22548B1F6}" destId="{FFD07C15-A6E9-4CF8-9895-BAE5731227DC}" srcOrd="0" destOrd="1" presId="urn:microsoft.com/office/officeart/2005/8/layout/vList3"/>
    <dgm:cxn modelId="{2F3CD894-0EE9-4271-AE2C-B40BE497850F}" srcId="{37A7C994-CC74-44DD-8777-ED6736B35821}" destId="{7212BEA6-98B0-4258-B244-6FF71832F5AC}" srcOrd="0" destOrd="0" parTransId="{8793B532-8721-4364-9576-9D754FDAD126}" sibTransId="{965091EB-6144-4B1F-9255-09944E22F30B}"/>
    <dgm:cxn modelId="{9C1E772F-1C73-4178-973A-B55CBFC16D39}" type="presOf" srcId="{0DF1FD40-1B49-4B5A-9D9F-A2E53693D5C7}" destId="{F44A4F33-2F0F-43E2-846C-E1EFEA7734A7}" srcOrd="0" destOrd="1" presId="urn:microsoft.com/office/officeart/2005/8/layout/vList3"/>
    <dgm:cxn modelId="{0A06903E-9FD8-44AC-A6FC-270576AC7C49}" srcId="{0DF1FD40-1B49-4B5A-9D9F-A2E53693D5C7}" destId="{04ED05B7-B2AF-471E-A426-41320156C13F}" srcOrd="0" destOrd="0" parTransId="{2F9FE031-C5C0-4431-8895-FA7841603A58}" sibTransId="{9D2673ED-A99B-4250-8FB7-1620E4ACEF3E}"/>
    <dgm:cxn modelId="{3C984116-7FBB-4AC9-8F9E-6C3ED562A699}" srcId="{CF9055CF-8DEB-4A02-949A-DE72B6AC5D37}" destId="{BEA097A3-E621-44FB-B56F-B3DC20FB6019}" srcOrd="1" destOrd="0" parTransId="{4AE0A8C2-F41B-4751-B42C-445FAE794F0D}" sibTransId="{AACB2EE8-1836-478F-BA69-0A9DC9448537}"/>
    <dgm:cxn modelId="{80CA94E9-55EF-4A7A-96D9-58955A3F8715}" type="presOf" srcId="{111F2E08-B521-4106-89BB-CD8C7F00165D}" destId="{FFD07C15-A6E9-4CF8-9895-BAE5731227DC}" srcOrd="0" destOrd="2" presId="urn:microsoft.com/office/officeart/2005/8/layout/vList3"/>
    <dgm:cxn modelId="{FB3947E5-BBE4-452C-842B-7296909A9205}" type="presOf" srcId="{37A7C994-CC74-44DD-8777-ED6736B35821}" destId="{FFD07C15-A6E9-4CF8-9895-BAE5731227DC}" srcOrd="0" destOrd="3" presId="urn:microsoft.com/office/officeart/2005/8/layout/vList3"/>
    <dgm:cxn modelId="{1C5CE732-A00F-4C06-A1A8-B209BC6B496D}" srcId="{E5E95E82-EF79-43CA-AA86-43B0E1CBCD3F}" destId="{37A7C994-CC74-44DD-8777-ED6736B35821}" srcOrd="1" destOrd="0" parTransId="{03F017E7-7E3C-4E2C-9CEF-B07099F38801}" sibTransId="{118572A4-3B5E-487E-8015-6A319369077F}"/>
    <dgm:cxn modelId="{F3719FD1-7375-4057-A120-04209F470CE3}" srcId="{7212BEA6-98B0-4258-B244-6FF71832F5AC}" destId="{7AF035AA-566A-48C7-8D06-8F04CC80D5EC}" srcOrd="0" destOrd="0" parTransId="{F1C59F5E-F571-4241-B92F-3CD5D76523D0}" sibTransId="{3DC74791-ED11-435F-B4DF-F5B95494BF9C}"/>
    <dgm:cxn modelId="{00001F0A-B851-486C-931F-E68CC552701F}" srcId="{BEA097A3-E621-44FB-B56F-B3DC20FB6019}" destId="{D4D806BA-49DF-4F80-8F28-6CB56C87C3B7}" srcOrd="1" destOrd="0" parTransId="{B7191B92-03E3-4B6B-9491-37A04FAA3FB2}" sibTransId="{6F712F46-0712-4EA4-87F6-BB48AB6A493B}"/>
    <dgm:cxn modelId="{E6C8EAA6-A114-4462-A79A-146CC84319FF}" srcId="{A81358E0-3DE7-41AD-A28C-ABB22548B1F6}" destId="{111F2E08-B521-4106-89BB-CD8C7F00165D}" srcOrd="0" destOrd="0" parTransId="{596AA0D1-AD33-46DB-A364-7DB26F36C66E}" sibTransId="{601410BB-AF4B-4D08-8B7A-5C893D05C771}"/>
    <dgm:cxn modelId="{783EA90A-6871-4D2E-9CE1-0463F2FF84BA}" type="presOf" srcId="{E5E95E82-EF79-43CA-AA86-43B0E1CBCD3F}" destId="{FFD07C15-A6E9-4CF8-9895-BAE5731227DC}" srcOrd="0" destOrd="0" presId="urn:microsoft.com/office/officeart/2005/8/layout/vList3"/>
    <dgm:cxn modelId="{CC795872-B34A-466B-8789-924D177D6CF3}" type="presOf" srcId="{7AF035AA-566A-48C7-8D06-8F04CC80D5EC}" destId="{FFD07C15-A6E9-4CF8-9895-BAE5731227DC}" srcOrd="0" destOrd="5" presId="urn:microsoft.com/office/officeart/2005/8/layout/vList3"/>
    <dgm:cxn modelId="{FDF3583E-3A08-4BB6-AE01-B67285EAC583}" srcId="{BEA097A3-E621-44FB-B56F-B3DC20FB6019}" destId="{0DF1FD40-1B49-4B5A-9D9F-A2E53693D5C7}" srcOrd="0" destOrd="0" parTransId="{021A4CD4-DB84-4B38-B077-0C3CC35697E0}" sibTransId="{9BDC94C1-5951-4715-AA74-D0A48353879B}"/>
    <dgm:cxn modelId="{5AF0E703-CC6E-4265-BEEC-2D7C6DEB345A}" type="presOf" srcId="{CF9055CF-8DEB-4A02-949A-DE72B6AC5D37}" destId="{B40F85B3-C950-4781-A3D0-9651C2FB9886}" srcOrd="0" destOrd="0" presId="urn:microsoft.com/office/officeart/2005/8/layout/vList3"/>
    <dgm:cxn modelId="{AA0748B8-C729-4E09-AA4D-35DE468B0854}" type="presOf" srcId="{D4D806BA-49DF-4F80-8F28-6CB56C87C3B7}" destId="{F44A4F33-2F0F-43E2-846C-E1EFEA7734A7}" srcOrd="0" destOrd="3" presId="urn:microsoft.com/office/officeart/2005/8/layout/vList3"/>
    <dgm:cxn modelId="{63708383-56EE-4B02-BF51-B54DD3C06ECE}" type="presOf" srcId="{BEA097A3-E621-44FB-B56F-B3DC20FB6019}" destId="{F44A4F33-2F0F-43E2-846C-E1EFEA7734A7}" srcOrd="0" destOrd="0" presId="urn:microsoft.com/office/officeart/2005/8/layout/vList3"/>
    <dgm:cxn modelId="{3C777887-3A0B-43AC-A771-FE6CBCEC5559}" type="presParOf" srcId="{B40F85B3-C950-4781-A3D0-9651C2FB9886}" destId="{5621D985-2ED2-47F0-8416-33F61756F79F}" srcOrd="0" destOrd="0" presId="urn:microsoft.com/office/officeart/2005/8/layout/vList3"/>
    <dgm:cxn modelId="{EB91CCBE-3F77-4012-A352-1D7385025B76}" type="presParOf" srcId="{5621D985-2ED2-47F0-8416-33F61756F79F}" destId="{EC2082D5-AEC0-45AB-995B-301670AB50AC}" srcOrd="0" destOrd="0" presId="urn:microsoft.com/office/officeart/2005/8/layout/vList3"/>
    <dgm:cxn modelId="{A2A933DC-568E-47B4-889E-4E127F833584}" type="presParOf" srcId="{5621D985-2ED2-47F0-8416-33F61756F79F}" destId="{FFD07C15-A6E9-4CF8-9895-BAE5731227DC}" srcOrd="1" destOrd="0" presId="urn:microsoft.com/office/officeart/2005/8/layout/vList3"/>
    <dgm:cxn modelId="{1DF9F601-C8D3-40EE-B37E-ECE62B1A4297}" type="presParOf" srcId="{B40F85B3-C950-4781-A3D0-9651C2FB9886}" destId="{1EDF1FEE-C07D-46CD-BAD8-0C57BAF549CD}" srcOrd="1" destOrd="0" presId="urn:microsoft.com/office/officeart/2005/8/layout/vList3"/>
    <dgm:cxn modelId="{3E3C7C7B-4BC3-4FA7-B7CF-9BDE5C6F1C21}" type="presParOf" srcId="{B40F85B3-C950-4781-A3D0-9651C2FB9886}" destId="{8DB915E1-7BA7-4E7F-9AA4-6EC035442577}" srcOrd="2" destOrd="0" presId="urn:microsoft.com/office/officeart/2005/8/layout/vList3"/>
    <dgm:cxn modelId="{080D9D37-39CB-4F12-B7DD-A2954C122FF3}" type="presParOf" srcId="{8DB915E1-7BA7-4E7F-9AA4-6EC035442577}" destId="{2607F165-D477-4203-8B11-2197EE9B97B6}" srcOrd="0" destOrd="0" presId="urn:microsoft.com/office/officeart/2005/8/layout/vList3"/>
    <dgm:cxn modelId="{B9196F2B-FBF0-4ED6-A44E-C45138D9FCB7}" type="presParOf" srcId="{8DB915E1-7BA7-4E7F-9AA4-6EC035442577}" destId="{F44A4F33-2F0F-43E2-846C-E1EFEA7734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7C994-CC74-44DD-8777-ED6736B3582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A81358E0-3DE7-41AD-A28C-ABB22548B1F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E5E95E82-EF79-43CA-AA86-43B0E1CBCD3F}">
      <dgm:prSet phldrT="[Text]" custT="1"/>
      <dgm:spPr>
        <a:blipFill>
          <a:blip xmlns:r="http://schemas.openxmlformats.org/officeDocument/2006/relationships" r:embed="rId1"/>
          <a:stretch>
            <a:fillRect t="-1075" b="-1505"/>
          </a:stretch>
        </a:blip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118572A4-3B5E-487E-8015-6A319369077F}" type="sibTrans" cxnId="{1C5CE732-A00F-4C06-A1A8-B209BC6B496D}">
      <dgm:prSet/>
      <dgm:spPr/>
      <dgm:t>
        <a:bodyPr/>
        <a:lstStyle/>
        <a:p>
          <a:endParaRPr lang="en-US"/>
        </a:p>
      </dgm:t>
    </dgm:pt>
    <dgm:pt modelId="{03F017E7-7E3C-4E2C-9CEF-B07099F38801}" type="parTrans" cxnId="{1C5CE732-A00F-4C06-A1A8-B209BC6B496D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BEA097A3-E621-44FB-B56F-B3DC20FB6019}">
      <dgm:prSet phldrT="[Text]" custT="1"/>
      <dgm:spPr>
        <a:blipFill>
          <a:blip xmlns:r="http://schemas.openxmlformats.org/officeDocument/2006/relationships" r:embed="rId2"/>
          <a:stretch>
            <a:fillRect t="-1493"/>
          </a:stretch>
        </a:blip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4AE0A8C2-F41B-4751-B42C-445FAE794F0D}" type="parTrans" cxnId="{3C984116-7FBB-4AC9-8F9E-6C3ED562A699}">
      <dgm:prSet/>
      <dgm:spPr/>
      <dgm:t>
        <a:bodyPr/>
        <a:lstStyle/>
        <a:p>
          <a:endParaRPr lang="hu-HU"/>
        </a:p>
      </dgm:t>
    </dgm:pt>
    <dgm:pt modelId="{AACB2EE8-1836-478F-BA69-0A9DC9448537}" type="sibTrans" cxnId="{3C984116-7FBB-4AC9-8F9E-6C3ED562A699}">
      <dgm:prSet/>
      <dgm:spPr/>
      <dgm:t>
        <a:bodyPr/>
        <a:lstStyle/>
        <a:p>
          <a:endParaRPr lang="hu-HU"/>
        </a:p>
      </dgm:t>
    </dgm:pt>
    <dgm:pt modelId="{0DF1FD40-1B49-4B5A-9D9F-A2E53693D5C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021A4CD4-DB84-4B38-B077-0C3CC35697E0}" type="parTrans" cxnId="{FDF3583E-3A08-4BB6-AE01-B67285EAC583}">
      <dgm:prSet/>
      <dgm:spPr/>
      <dgm:t>
        <a:bodyPr/>
        <a:lstStyle/>
        <a:p>
          <a:endParaRPr lang="hu-HU"/>
        </a:p>
      </dgm:t>
    </dgm:pt>
    <dgm:pt modelId="{9BDC94C1-5951-4715-AA74-D0A48353879B}" type="sibTrans" cxnId="{FDF3583E-3A08-4BB6-AE01-B67285EAC583}">
      <dgm:prSet/>
      <dgm:spPr/>
      <dgm:t>
        <a:bodyPr/>
        <a:lstStyle/>
        <a:p>
          <a:endParaRPr lang="hu-HU"/>
        </a:p>
      </dgm:t>
    </dgm:pt>
    <dgm:pt modelId="{D4D806BA-49DF-4F80-8F28-6CB56C87C3B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B7191B92-03E3-4B6B-9491-37A04FAA3FB2}" type="parTrans" cxnId="{00001F0A-B851-486C-931F-E68CC552701F}">
      <dgm:prSet/>
      <dgm:spPr/>
      <dgm:t>
        <a:bodyPr/>
        <a:lstStyle/>
        <a:p>
          <a:endParaRPr lang="hu-HU"/>
        </a:p>
      </dgm:t>
    </dgm:pt>
    <dgm:pt modelId="{6F712F46-0712-4EA4-87F6-BB48AB6A493B}" type="sibTrans" cxnId="{00001F0A-B851-486C-931F-E68CC552701F}">
      <dgm:prSet/>
      <dgm:spPr/>
      <dgm:t>
        <a:bodyPr/>
        <a:lstStyle/>
        <a:p>
          <a:endParaRPr lang="hu-HU"/>
        </a:p>
      </dgm:t>
    </dgm:pt>
    <dgm:pt modelId="{111F2E08-B521-4106-89BB-CD8C7F00165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596AA0D1-AD33-46DB-A364-7DB26F36C66E}" type="parTrans" cxnId="{E6C8EAA6-A114-4462-A79A-146CC84319FF}">
      <dgm:prSet/>
      <dgm:spPr/>
      <dgm:t>
        <a:bodyPr/>
        <a:lstStyle/>
        <a:p>
          <a:endParaRPr lang="hu-HU"/>
        </a:p>
      </dgm:t>
    </dgm:pt>
    <dgm:pt modelId="{601410BB-AF4B-4D08-8B7A-5C893D05C771}" type="sibTrans" cxnId="{E6C8EAA6-A114-4462-A79A-146CC84319FF}">
      <dgm:prSet/>
      <dgm:spPr/>
      <dgm:t>
        <a:bodyPr/>
        <a:lstStyle/>
        <a:p>
          <a:endParaRPr lang="hu-HU"/>
        </a:p>
      </dgm:t>
    </dgm:pt>
    <dgm:pt modelId="{7212BEA6-98B0-4258-B244-6FF71832F5A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8793B532-8721-4364-9576-9D754FDAD126}" type="parTrans" cxnId="{2F3CD894-0EE9-4271-AE2C-B40BE497850F}">
      <dgm:prSet/>
      <dgm:spPr/>
      <dgm:t>
        <a:bodyPr/>
        <a:lstStyle/>
        <a:p>
          <a:endParaRPr lang="hu-HU"/>
        </a:p>
      </dgm:t>
    </dgm:pt>
    <dgm:pt modelId="{965091EB-6144-4B1F-9255-09944E22F30B}" type="sibTrans" cxnId="{2F3CD894-0EE9-4271-AE2C-B40BE497850F}">
      <dgm:prSet/>
      <dgm:spPr/>
      <dgm:t>
        <a:bodyPr/>
        <a:lstStyle/>
        <a:p>
          <a:endParaRPr lang="hu-HU"/>
        </a:p>
      </dgm:t>
    </dgm:pt>
    <dgm:pt modelId="{7AF035AA-566A-48C7-8D06-8F04CC80D5E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F1C59F5E-F571-4241-B92F-3CD5D76523D0}" type="parTrans" cxnId="{F3719FD1-7375-4057-A120-04209F470CE3}">
      <dgm:prSet/>
      <dgm:spPr/>
      <dgm:t>
        <a:bodyPr/>
        <a:lstStyle/>
        <a:p>
          <a:endParaRPr lang="hu-HU"/>
        </a:p>
      </dgm:t>
    </dgm:pt>
    <dgm:pt modelId="{3DC74791-ED11-435F-B4DF-F5B95494BF9C}" type="sibTrans" cxnId="{F3719FD1-7375-4057-A120-04209F470CE3}">
      <dgm:prSet/>
      <dgm:spPr/>
      <dgm:t>
        <a:bodyPr/>
        <a:lstStyle/>
        <a:p>
          <a:endParaRPr lang="hu-HU"/>
        </a:p>
      </dgm:t>
    </dgm:pt>
    <dgm:pt modelId="{04ED05B7-B2AF-471E-A426-41320156C13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2F9FE031-C5C0-4431-8895-FA7841603A58}" type="parTrans" cxnId="{0A06903E-9FD8-44AC-A6FC-270576AC7C49}">
      <dgm:prSet/>
      <dgm:spPr/>
      <dgm:t>
        <a:bodyPr/>
        <a:lstStyle/>
        <a:p>
          <a:endParaRPr lang="hu-HU"/>
        </a:p>
      </dgm:t>
    </dgm:pt>
    <dgm:pt modelId="{9D2673ED-A99B-4250-8FB7-1620E4ACEF3E}" type="sibTrans" cxnId="{0A06903E-9FD8-44AC-A6FC-270576AC7C49}">
      <dgm:prSet/>
      <dgm:spPr/>
      <dgm:t>
        <a:bodyPr/>
        <a:lstStyle/>
        <a:p>
          <a:endParaRPr lang="hu-HU"/>
        </a:p>
      </dgm:t>
    </dgm:pt>
    <dgm:pt modelId="{B40F85B3-C950-4781-A3D0-9651C2FB9886}" type="pres">
      <dgm:prSet presAssocID="{CF9055CF-8DEB-4A02-949A-DE72B6AC5D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621D985-2ED2-47F0-8416-33F61756F79F}" type="pres">
      <dgm:prSet presAssocID="{E5E95E82-EF79-43CA-AA86-43B0E1CBCD3F}" presName="composite" presStyleCnt="0"/>
      <dgm:spPr/>
      <dgm:t>
        <a:bodyPr/>
        <a:lstStyle/>
        <a:p>
          <a:endParaRPr lang="hu-HU"/>
        </a:p>
      </dgm:t>
    </dgm:pt>
    <dgm:pt modelId="{EC2082D5-AEC0-45AB-995B-301670AB50AC}" type="pres">
      <dgm:prSet presAssocID="{E5E95E82-EF79-43CA-AA86-43B0E1CBCD3F}" presName="imgShp" presStyleLbl="fgImgPlace1" presStyleIdx="0" presStyleCnt="2" custLinFactNeighborX="-64513" custLinFactNeighborY="489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FD07C15-A6E9-4CF8-9895-BAE5731227DC}" type="pres">
      <dgm:prSet presAssocID="{E5E95E82-EF79-43CA-AA86-43B0E1CBCD3F}" presName="txShp" presStyleLbl="node1" presStyleIdx="0" presStyleCnt="2" custScaleX="121998" custScaleY="1753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DF1FEE-C07D-46CD-BAD8-0C57BAF549CD}" type="pres">
      <dgm:prSet presAssocID="{BF76010C-5523-4E13-B3E7-886DCE6AEBD4}" presName="spacing" presStyleCnt="0"/>
      <dgm:spPr/>
      <dgm:t>
        <a:bodyPr/>
        <a:lstStyle/>
        <a:p>
          <a:endParaRPr lang="hu-HU"/>
        </a:p>
      </dgm:t>
    </dgm:pt>
    <dgm:pt modelId="{8DB915E1-7BA7-4E7F-9AA4-6EC035442577}" type="pres">
      <dgm:prSet presAssocID="{BEA097A3-E621-44FB-B56F-B3DC20FB6019}" presName="composite" presStyleCnt="0"/>
      <dgm:spPr/>
      <dgm:t>
        <a:bodyPr/>
        <a:lstStyle/>
        <a:p>
          <a:endParaRPr lang="hu-HU"/>
        </a:p>
      </dgm:t>
    </dgm:pt>
    <dgm:pt modelId="{2607F165-D477-4203-8B11-2197EE9B97B6}" type="pres">
      <dgm:prSet presAssocID="{BEA097A3-E621-44FB-B56F-B3DC20FB6019}" presName="imgShp" presStyleLbl="fgImgPlace1" presStyleIdx="1" presStyleCnt="2" custLinFactNeighborX="-65211" custLinFactNeighborY="-77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44A4F33-2F0F-43E2-846C-E1EFEA7734A7}" type="pres">
      <dgm:prSet presAssocID="{BEA097A3-E621-44FB-B56F-B3DC20FB6019}" presName="txShp" presStyleLbl="node1" presStyleIdx="1" presStyleCnt="2" custScaleX="121702" custLinFactNeighborX="0" custLinFactNeighborY="-860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5C9886C-EE7F-4047-B202-BCF9B99FFCEF}" type="presOf" srcId="{7212BEA6-98B0-4258-B244-6FF71832F5AC}" destId="{FFD07C15-A6E9-4CF8-9895-BAE5731227DC}" srcOrd="0" destOrd="4" presId="urn:microsoft.com/office/officeart/2005/8/layout/vList3"/>
    <dgm:cxn modelId="{B8049220-B361-4746-982F-6AF47CFBF56A}" type="presOf" srcId="{04ED05B7-B2AF-471E-A426-41320156C13F}" destId="{F44A4F33-2F0F-43E2-846C-E1EFEA7734A7}" srcOrd="0" destOrd="2" presId="urn:microsoft.com/office/officeart/2005/8/layout/vList3"/>
    <dgm:cxn modelId="{A76240AD-13F6-40C0-BD9B-102D5EC0AE51}" srcId="{CF9055CF-8DEB-4A02-949A-DE72B6AC5D37}" destId="{E5E95E82-EF79-43CA-AA86-43B0E1CBCD3F}" srcOrd="0" destOrd="0" parTransId="{FD76A3AE-1B6C-45A0-8E84-63160283749F}" sibTransId="{BF76010C-5523-4E13-B3E7-886DCE6AEBD4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21A35227-4BD4-49E0-A190-E4F4121D7BC7}" type="presOf" srcId="{A81358E0-3DE7-41AD-A28C-ABB22548B1F6}" destId="{FFD07C15-A6E9-4CF8-9895-BAE5731227DC}" srcOrd="0" destOrd="1" presId="urn:microsoft.com/office/officeart/2005/8/layout/vList3"/>
    <dgm:cxn modelId="{2F3CD894-0EE9-4271-AE2C-B40BE497850F}" srcId="{37A7C994-CC74-44DD-8777-ED6736B35821}" destId="{7212BEA6-98B0-4258-B244-6FF71832F5AC}" srcOrd="0" destOrd="0" parTransId="{8793B532-8721-4364-9576-9D754FDAD126}" sibTransId="{965091EB-6144-4B1F-9255-09944E22F30B}"/>
    <dgm:cxn modelId="{9C1E772F-1C73-4178-973A-B55CBFC16D39}" type="presOf" srcId="{0DF1FD40-1B49-4B5A-9D9F-A2E53693D5C7}" destId="{F44A4F33-2F0F-43E2-846C-E1EFEA7734A7}" srcOrd="0" destOrd="1" presId="urn:microsoft.com/office/officeart/2005/8/layout/vList3"/>
    <dgm:cxn modelId="{0A06903E-9FD8-44AC-A6FC-270576AC7C49}" srcId="{0DF1FD40-1B49-4B5A-9D9F-A2E53693D5C7}" destId="{04ED05B7-B2AF-471E-A426-41320156C13F}" srcOrd="0" destOrd="0" parTransId="{2F9FE031-C5C0-4431-8895-FA7841603A58}" sibTransId="{9D2673ED-A99B-4250-8FB7-1620E4ACEF3E}"/>
    <dgm:cxn modelId="{3C984116-7FBB-4AC9-8F9E-6C3ED562A699}" srcId="{CF9055CF-8DEB-4A02-949A-DE72B6AC5D37}" destId="{BEA097A3-E621-44FB-B56F-B3DC20FB6019}" srcOrd="1" destOrd="0" parTransId="{4AE0A8C2-F41B-4751-B42C-445FAE794F0D}" sibTransId="{AACB2EE8-1836-478F-BA69-0A9DC9448537}"/>
    <dgm:cxn modelId="{80CA94E9-55EF-4A7A-96D9-58955A3F8715}" type="presOf" srcId="{111F2E08-B521-4106-89BB-CD8C7F00165D}" destId="{FFD07C15-A6E9-4CF8-9895-BAE5731227DC}" srcOrd="0" destOrd="2" presId="urn:microsoft.com/office/officeart/2005/8/layout/vList3"/>
    <dgm:cxn modelId="{FB3947E5-BBE4-452C-842B-7296909A9205}" type="presOf" srcId="{37A7C994-CC74-44DD-8777-ED6736B35821}" destId="{FFD07C15-A6E9-4CF8-9895-BAE5731227DC}" srcOrd="0" destOrd="3" presId="urn:microsoft.com/office/officeart/2005/8/layout/vList3"/>
    <dgm:cxn modelId="{1C5CE732-A00F-4C06-A1A8-B209BC6B496D}" srcId="{E5E95E82-EF79-43CA-AA86-43B0E1CBCD3F}" destId="{37A7C994-CC74-44DD-8777-ED6736B35821}" srcOrd="1" destOrd="0" parTransId="{03F017E7-7E3C-4E2C-9CEF-B07099F38801}" sibTransId="{118572A4-3B5E-487E-8015-6A319369077F}"/>
    <dgm:cxn modelId="{F3719FD1-7375-4057-A120-04209F470CE3}" srcId="{7212BEA6-98B0-4258-B244-6FF71832F5AC}" destId="{7AF035AA-566A-48C7-8D06-8F04CC80D5EC}" srcOrd="0" destOrd="0" parTransId="{F1C59F5E-F571-4241-B92F-3CD5D76523D0}" sibTransId="{3DC74791-ED11-435F-B4DF-F5B95494BF9C}"/>
    <dgm:cxn modelId="{00001F0A-B851-486C-931F-E68CC552701F}" srcId="{BEA097A3-E621-44FB-B56F-B3DC20FB6019}" destId="{D4D806BA-49DF-4F80-8F28-6CB56C87C3B7}" srcOrd="1" destOrd="0" parTransId="{B7191B92-03E3-4B6B-9491-37A04FAA3FB2}" sibTransId="{6F712F46-0712-4EA4-87F6-BB48AB6A493B}"/>
    <dgm:cxn modelId="{E6C8EAA6-A114-4462-A79A-146CC84319FF}" srcId="{A81358E0-3DE7-41AD-A28C-ABB22548B1F6}" destId="{111F2E08-B521-4106-89BB-CD8C7F00165D}" srcOrd="0" destOrd="0" parTransId="{596AA0D1-AD33-46DB-A364-7DB26F36C66E}" sibTransId="{601410BB-AF4B-4D08-8B7A-5C893D05C771}"/>
    <dgm:cxn modelId="{783EA90A-6871-4D2E-9CE1-0463F2FF84BA}" type="presOf" srcId="{E5E95E82-EF79-43CA-AA86-43B0E1CBCD3F}" destId="{FFD07C15-A6E9-4CF8-9895-BAE5731227DC}" srcOrd="0" destOrd="0" presId="urn:microsoft.com/office/officeart/2005/8/layout/vList3"/>
    <dgm:cxn modelId="{CC795872-B34A-466B-8789-924D177D6CF3}" type="presOf" srcId="{7AF035AA-566A-48C7-8D06-8F04CC80D5EC}" destId="{FFD07C15-A6E9-4CF8-9895-BAE5731227DC}" srcOrd="0" destOrd="5" presId="urn:microsoft.com/office/officeart/2005/8/layout/vList3"/>
    <dgm:cxn modelId="{FDF3583E-3A08-4BB6-AE01-B67285EAC583}" srcId="{BEA097A3-E621-44FB-B56F-B3DC20FB6019}" destId="{0DF1FD40-1B49-4B5A-9D9F-A2E53693D5C7}" srcOrd="0" destOrd="0" parTransId="{021A4CD4-DB84-4B38-B077-0C3CC35697E0}" sibTransId="{9BDC94C1-5951-4715-AA74-D0A48353879B}"/>
    <dgm:cxn modelId="{5AF0E703-CC6E-4265-BEEC-2D7C6DEB345A}" type="presOf" srcId="{CF9055CF-8DEB-4A02-949A-DE72B6AC5D37}" destId="{B40F85B3-C950-4781-A3D0-9651C2FB9886}" srcOrd="0" destOrd="0" presId="urn:microsoft.com/office/officeart/2005/8/layout/vList3"/>
    <dgm:cxn modelId="{AA0748B8-C729-4E09-AA4D-35DE468B0854}" type="presOf" srcId="{D4D806BA-49DF-4F80-8F28-6CB56C87C3B7}" destId="{F44A4F33-2F0F-43E2-846C-E1EFEA7734A7}" srcOrd="0" destOrd="3" presId="urn:microsoft.com/office/officeart/2005/8/layout/vList3"/>
    <dgm:cxn modelId="{63708383-56EE-4B02-BF51-B54DD3C06ECE}" type="presOf" srcId="{BEA097A3-E621-44FB-B56F-B3DC20FB6019}" destId="{F44A4F33-2F0F-43E2-846C-E1EFEA7734A7}" srcOrd="0" destOrd="0" presId="urn:microsoft.com/office/officeart/2005/8/layout/vList3"/>
    <dgm:cxn modelId="{3C777887-3A0B-43AC-A771-FE6CBCEC5559}" type="presParOf" srcId="{B40F85B3-C950-4781-A3D0-9651C2FB9886}" destId="{5621D985-2ED2-47F0-8416-33F61756F79F}" srcOrd="0" destOrd="0" presId="urn:microsoft.com/office/officeart/2005/8/layout/vList3"/>
    <dgm:cxn modelId="{EB91CCBE-3F77-4012-A352-1D7385025B76}" type="presParOf" srcId="{5621D985-2ED2-47F0-8416-33F61756F79F}" destId="{EC2082D5-AEC0-45AB-995B-301670AB50AC}" srcOrd="0" destOrd="0" presId="urn:microsoft.com/office/officeart/2005/8/layout/vList3"/>
    <dgm:cxn modelId="{A2A933DC-568E-47B4-889E-4E127F833584}" type="presParOf" srcId="{5621D985-2ED2-47F0-8416-33F61756F79F}" destId="{FFD07C15-A6E9-4CF8-9895-BAE5731227DC}" srcOrd="1" destOrd="0" presId="urn:microsoft.com/office/officeart/2005/8/layout/vList3"/>
    <dgm:cxn modelId="{1DF9F601-C8D3-40EE-B37E-ECE62B1A4297}" type="presParOf" srcId="{B40F85B3-C950-4781-A3D0-9651C2FB9886}" destId="{1EDF1FEE-C07D-46CD-BAD8-0C57BAF549CD}" srcOrd="1" destOrd="0" presId="urn:microsoft.com/office/officeart/2005/8/layout/vList3"/>
    <dgm:cxn modelId="{3E3C7C7B-4BC3-4FA7-B7CF-9BDE5C6F1C21}" type="presParOf" srcId="{B40F85B3-C950-4781-A3D0-9651C2FB9886}" destId="{8DB915E1-7BA7-4E7F-9AA4-6EC035442577}" srcOrd="2" destOrd="0" presId="urn:microsoft.com/office/officeart/2005/8/layout/vList3"/>
    <dgm:cxn modelId="{080D9D37-39CB-4F12-B7DD-A2954C122FF3}" type="presParOf" srcId="{8DB915E1-7BA7-4E7F-9AA4-6EC035442577}" destId="{2607F165-D477-4203-8B11-2197EE9B97B6}" srcOrd="0" destOrd="0" presId="urn:microsoft.com/office/officeart/2005/8/layout/vList3"/>
    <dgm:cxn modelId="{B9196F2B-FBF0-4ED6-A44E-C45138D9FCB7}" type="presParOf" srcId="{8DB915E1-7BA7-4E7F-9AA4-6EC035442577}" destId="{F44A4F33-2F0F-43E2-846C-E1EFEA7734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637E05-251F-47E2-8B6C-6055AC70499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23AA794-69F3-414D-BC24-2ACAE9AA07B3}">
      <dgm:prSet phldrT="[Szöveg]" custT="1"/>
      <dgm:spPr/>
      <dgm:t>
        <a:bodyPr/>
        <a:lstStyle/>
        <a:p>
          <a:pPr algn="ctr"/>
          <a:r>
            <a:rPr lang="hu-HU" sz="2000" dirty="0" smtClean="0">
              <a:solidFill>
                <a:srgbClr val="3C4743"/>
              </a:solidFill>
            </a:rPr>
            <a:t>ECMWF - Európai Középtávú Időjárás Előrejelző Központ</a:t>
          </a:r>
        </a:p>
        <a:p>
          <a:pPr algn="l"/>
          <a:r>
            <a:rPr lang="hu-HU" sz="1800" dirty="0" smtClean="0">
              <a:solidFill>
                <a:srgbClr val="3C4743"/>
              </a:solidFill>
            </a:rPr>
            <a:t>37 nyomásszinten mért</a:t>
          </a:r>
        </a:p>
        <a:p>
          <a:pPr marL="216000" algn="l"/>
          <a:r>
            <a:rPr lang="hu-HU" sz="1800" dirty="0" smtClean="0">
              <a:solidFill>
                <a:srgbClr val="3C4743"/>
              </a:solidFill>
            </a:rPr>
            <a:t>Hőmérséklet</a:t>
          </a:r>
        </a:p>
        <a:p>
          <a:pPr marL="216000" algn="l"/>
          <a:r>
            <a:rPr lang="hu-HU" sz="1800" dirty="0" smtClean="0">
              <a:solidFill>
                <a:srgbClr val="3C4743"/>
              </a:solidFill>
            </a:rPr>
            <a:t>Relatív páratartalom         parciális páranyomás</a:t>
          </a:r>
        </a:p>
        <a:p>
          <a:pPr marL="216000" algn="l"/>
          <a:r>
            <a:rPr lang="hu-HU" sz="1800" dirty="0" err="1" smtClean="0">
              <a:solidFill>
                <a:srgbClr val="3C4743"/>
              </a:solidFill>
            </a:rPr>
            <a:t>Geopotenciál</a:t>
          </a:r>
          <a:r>
            <a:rPr lang="hu-HU" sz="1800" dirty="0" smtClean="0">
              <a:solidFill>
                <a:srgbClr val="3C4743"/>
              </a:solidFill>
            </a:rPr>
            <a:t> 	   magasság</a:t>
          </a:r>
        </a:p>
        <a:p>
          <a:pPr marL="0" algn="l"/>
          <a:r>
            <a:rPr lang="hu-HU" sz="1800" dirty="0" smtClean="0">
              <a:solidFill>
                <a:srgbClr val="3C4743"/>
              </a:solidFill>
            </a:rPr>
            <a:t>2001-2010. havi középértékek           120 hónap</a:t>
          </a:r>
        </a:p>
        <a:p>
          <a:pPr marL="0" algn="l"/>
          <a:r>
            <a:rPr lang="hu-HU" sz="1800" dirty="0" smtClean="0">
              <a:solidFill>
                <a:srgbClr val="3C4743"/>
              </a:solidFill>
            </a:rPr>
            <a:t>1°x1°-os felbontásban</a:t>
          </a:r>
        </a:p>
        <a:p>
          <a:pPr marL="0" algn="l"/>
          <a:r>
            <a:rPr lang="hu-HU" sz="1800" dirty="0" smtClean="0">
              <a:solidFill>
                <a:srgbClr val="3C4743"/>
              </a:solidFill>
            </a:rPr>
            <a:t>.</a:t>
          </a:r>
          <a:r>
            <a:rPr lang="hu-HU" sz="1800" dirty="0" err="1" smtClean="0">
              <a:solidFill>
                <a:srgbClr val="3C4743"/>
              </a:solidFill>
            </a:rPr>
            <a:t>grib</a:t>
          </a:r>
          <a:r>
            <a:rPr lang="hu-HU" sz="1800" dirty="0" smtClean="0">
              <a:solidFill>
                <a:srgbClr val="3C4743"/>
              </a:solidFill>
            </a:rPr>
            <a:t> fájlok         GRIB API</a:t>
          </a:r>
          <a:endParaRPr lang="hu-HU" sz="1800" dirty="0"/>
        </a:p>
      </dgm:t>
    </dgm:pt>
    <dgm:pt modelId="{F340CD03-8C4D-4663-9D83-4843E1721AEA}" type="parTrans" cxnId="{75B83077-8C2D-4260-ABE2-2D64C1232506}">
      <dgm:prSet/>
      <dgm:spPr/>
      <dgm:t>
        <a:bodyPr/>
        <a:lstStyle/>
        <a:p>
          <a:endParaRPr lang="hu-HU"/>
        </a:p>
      </dgm:t>
    </dgm:pt>
    <dgm:pt modelId="{D2C2AA40-FDB0-48A3-A4A4-2F3CC2D5C521}" type="sibTrans" cxnId="{75B83077-8C2D-4260-ABE2-2D64C1232506}">
      <dgm:prSet/>
      <dgm:spPr/>
      <dgm:t>
        <a:bodyPr/>
        <a:lstStyle/>
        <a:p>
          <a:endParaRPr lang="hu-HU"/>
        </a:p>
      </dgm:t>
    </dgm:pt>
    <dgm:pt modelId="{BE4198EE-49DD-4CCD-88D8-589132FDBE43}">
      <dgm:prSet phldrT="[Szöveg]" custT="1"/>
      <dgm:spPr/>
      <dgm:t>
        <a:bodyPr/>
        <a:lstStyle/>
        <a:p>
          <a:r>
            <a:rPr lang="hu-HU" sz="2000" dirty="0" smtClean="0">
              <a:solidFill>
                <a:srgbClr val="3C4743"/>
              </a:solidFill>
            </a:rPr>
            <a:t>ISA </a:t>
          </a:r>
          <a:r>
            <a:rPr lang="hu-HU" sz="2000" dirty="0" err="1" smtClean="0">
              <a:solidFill>
                <a:srgbClr val="3C4743"/>
              </a:solidFill>
            </a:rPr>
            <a:t>-Nemzetközi</a:t>
          </a:r>
          <a:r>
            <a:rPr lang="hu-HU" sz="2000" dirty="0" smtClean="0">
              <a:solidFill>
                <a:srgbClr val="3C4743"/>
              </a:solidFill>
            </a:rPr>
            <a:t> Sztenderd Atmoszféra Modell</a:t>
          </a:r>
          <a:endParaRPr lang="hu-HU" sz="2000" dirty="0"/>
        </a:p>
      </dgm:t>
    </dgm:pt>
    <dgm:pt modelId="{C9B6A7D6-2EDB-4FBC-B55B-4B2052A8B877}" type="parTrans" cxnId="{50E6E6F7-19BB-4FB9-B619-43071E17D0AC}">
      <dgm:prSet/>
      <dgm:spPr/>
      <dgm:t>
        <a:bodyPr/>
        <a:lstStyle/>
        <a:p>
          <a:endParaRPr lang="hu-HU"/>
        </a:p>
      </dgm:t>
    </dgm:pt>
    <dgm:pt modelId="{56D15CBE-5229-4B61-9EB6-031BAB3E725F}" type="sibTrans" cxnId="{50E6E6F7-19BB-4FB9-B619-43071E17D0AC}">
      <dgm:prSet/>
      <dgm:spPr/>
      <dgm:t>
        <a:bodyPr/>
        <a:lstStyle/>
        <a:p>
          <a:endParaRPr lang="hu-HU"/>
        </a:p>
      </dgm:t>
    </dgm:pt>
    <dgm:pt modelId="{118A6B71-A533-4AC9-BF01-81586CC581A4}" type="pres">
      <dgm:prSet presAssocID="{9C637E05-251F-47E2-8B6C-6055AC70499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  <dgm:pt modelId="{27FFE2C2-1726-45BC-AB66-8F04E15561A0}" type="pres">
      <dgm:prSet presAssocID="{923AA794-69F3-414D-BC24-2ACAE9AA07B3}" presName="Parent" presStyleLbl="node0" presStyleIdx="0" presStyleCnt="1" custScaleX="109609" custScaleY="109828">
        <dgm:presLayoutVars>
          <dgm:chMax val="5"/>
          <dgm:chPref val="5"/>
        </dgm:presLayoutVars>
      </dgm:prSet>
      <dgm:spPr/>
      <dgm:t>
        <a:bodyPr/>
        <a:lstStyle/>
        <a:p>
          <a:endParaRPr lang="hu-HU"/>
        </a:p>
      </dgm:t>
    </dgm:pt>
    <dgm:pt modelId="{E746AEF5-7EC4-4D9C-A1B4-3BA0E1A0269C}" type="pres">
      <dgm:prSet presAssocID="{923AA794-69F3-414D-BC24-2ACAE9AA07B3}" presName="Accent1" presStyleLbl="node1" presStyleIdx="0" presStyleCnt="9" custLinFactX="81335" custLinFactY="10291" custLinFactNeighborX="100000" custLinFactNeighborY="100000"/>
      <dgm:spPr/>
      <dgm:t>
        <a:bodyPr/>
        <a:lstStyle/>
        <a:p>
          <a:endParaRPr lang="hu-HU"/>
        </a:p>
      </dgm:t>
    </dgm:pt>
    <dgm:pt modelId="{BDB43707-6ABA-465B-93C5-E2769CB65570}" type="pres">
      <dgm:prSet presAssocID="{923AA794-69F3-414D-BC24-2ACAE9AA07B3}" presName="Accent2" presStyleLbl="node1" presStyleIdx="1" presStyleCnt="9" custLinFactX="16398" custLinFactY="-79449" custLinFactNeighborX="100000" custLinFactNeighborY="-100000"/>
      <dgm:spPr/>
      <dgm:t>
        <a:bodyPr/>
        <a:lstStyle/>
        <a:p>
          <a:endParaRPr lang="hu-HU"/>
        </a:p>
      </dgm:t>
    </dgm:pt>
    <dgm:pt modelId="{AB3ABBF6-9BE7-437B-AF01-DB575DFD14CD}" type="pres">
      <dgm:prSet presAssocID="{923AA794-69F3-414D-BC24-2ACAE9AA07B3}" presName="Accent3" presStyleLbl="node1" presStyleIdx="2" presStyleCnt="9" custLinFactY="-100000" custLinFactNeighborX="-41699" custLinFactNeighborY="-1138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D93BE05B-F08B-49B2-B1A2-76D2025E2202}" type="pres">
      <dgm:prSet presAssocID="{923AA794-69F3-414D-BC24-2ACAE9AA07B3}" presName="Accent4" presStyleLbl="node1" presStyleIdx="3" presStyleCnt="9" custLinFactX="100000" custLinFactY="-64622" custLinFactNeighborX="110500" custLinFactNeighborY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23032ED1-E77E-429A-9920-9F5E04F3AFF2}" type="pres">
      <dgm:prSet presAssocID="{923AA794-69F3-414D-BC24-2ACAE9AA07B3}" presName="Accent5" presStyleLbl="node1" presStyleIdx="4" presStyleCnt="9"/>
      <dgm:spPr/>
      <dgm:t>
        <a:bodyPr/>
        <a:lstStyle/>
        <a:p>
          <a:endParaRPr lang="hu-HU"/>
        </a:p>
      </dgm:t>
    </dgm:pt>
    <dgm:pt modelId="{27DF0333-E36D-4F91-A8B0-907829BBCECA}" type="pres">
      <dgm:prSet presAssocID="{923AA794-69F3-414D-BC24-2ACAE9AA07B3}" presName="Accent6" presStyleLbl="node1" presStyleIdx="5" presStyleCnt="9" custLinFactX="-24588" custLinFactY="-32911" custLinFactNeighborX="-100000" custLinFactNeighborY="-100000"/>
      <dgm:spPr/>
      <dgm:t>
        <a:bodyPr/>
        <a:lstStyle/>
        <a:p>
          <a:endParaRPr lang="hu-HU"/>
        </a:p>
      </dgm:t>
    </dgm:pt>
    <dgm:pt modelId="{41B78E63-F006-4857-A7AB-A96E706B09AA}" type="pres">
      <dgm:prSet presAssocID="{BE4198EE-49DD-4CCD-88D8-589132FDBE43}" presName="Child1" presStyleLbl="node1" presStyleIdx="6" presStyleCnt="9" custScaleX="127894" custScaleY="129431" custLinFactX="111762" custLinFactNeighborX="200000" custLinFactNeighborY="60424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  <dgm:pt modelId="{FC0AFC73-5554-4C18-B4BB-DECBE0670FC4}" type="pres">
      <dgm:prSet presAssocID="{BE4198EE-49DD-4CCD-88D8-589132FDBE43}" presName="Accent7" presStyleCnt="0"/>
      <dgm:spPr/>
      <dgm:t>
        <a:bodyPr/>
        <a:lstStyle/>
        <a:p>
          <a:endParaRPr lang="hu-HU"/>
        </a:p>
      </dgm:t>
    </dgm:pt>
    <dgm:pt modelId="{EC3593F0-8596-4B30-8CAD-A9ECB63EE41F}" type="pres">
      <dgm:prSet presAssocID="{BE4198EE-49DD-4CCD-88D8-589132FDBE43}" presName="AccentHold1" presStyleLbl="node1" presStyleIdx="7" presStyleCnt="9" custLinFactX="202599" custLinFactY="100000" custLinFactNeighborX="300000" custLinFactNeighborY="1638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1464CDC2-9A2C-4900-B16C-FF04282E7E1F}" type="pres">
      <dgm:prSet presAssocID="{BE4198EE-49DD-4CCD-88D8-589132FDBE43}" presName="Accent8" presStyleCnt="0"/>
      <dgm:spPr/>
      <dgm:t>
        <a:bodyPr/>
        <a:lstStyle/>
        <a:p>
          <a:endParaRPr lang="hu-HU"/>
        </a:p>
      </dgm:t>
    </dgm:pt>
    <dgm:pt modelId="{EEDDC4ED-4DC9-4EDE-95A1-CD4494E71422}" type="pres">
      <dgm:prSet presAssocID="{BE4198EE-49DD-4CCD-88D8-589132FDBE43}" presName="AccentHold2" presStyleLbl="node1" presStyleIdx="8" presStyleCnt="9" custLinFactNeighborX="26680" custLinFactNeighborY="-53284"/>
      <dgm:spPr/>
      <dgm:t>
        <a:bodyPr/>
        <a:lstStyle/>
        <a:p>
          <a:endParaRPr lang="hu-HU"/>
        </a:p>
      </dgm:t>
    </dgm:pt>
  </dgm:ptLst>
  <dgm:cxnLst>
    <dgm:cxn modelId="{9F5E0A5B-EACE-4BAD-808E-2462E872670A}" type="presOf" srcId="{9C637E05-251F-47E2-8B6C-6055AC704997}" destId="{118A6B71-A533-4AC9-BF01-81586CC581A4}" srcOrd="0" destOrd="0" presId="urn:microsoft.com/office/officeart/2009/3/layout/CircleRelationship"/>
    <dgm:cxn modelId="{75B83077-8C2D-4260-ABE2-2D64C1232506}" srcId="{9C637E05-251F-47E2-8B6C-6055AC704997}" destId="{923AA794-69F3-414D-BC24-2ACAE9AA07B3}" srcOrd="0" destOrd="0" parTransId="{F340CD03-8C4D-4663-9D83-4843E1721AEA}" sibTransId="{D2C2AA40-FDB0-48A3-A4A4-2F3CC2D5C521}"/>
    <dgm:cxn modelId="{50E6E6F7-19BB-4FB9-B619-43071E17D0AC}" srcId="{923AA794-69F3-414D-BC24-2ACAE9AA07B3}" destId="{BE4198EE-49DD-4CCD-88D8-589132FDBE43}" srcOrd="0" destOrd="0" parTransId="{C9B6A7D6-2EDB-4FBC-B55B-4B2052A8B877}" sibTransId="{56D15CBE-5229-4B61-9EB6-031BAB3E725F}"/>
    <dgm:cxn modelId="{3E45C98E-E057-4944-A597-9EC7A47DD864}" type="presOf" srcId="{923AA794-69F3-414D-BC24-2ACAE9AA07B3}" destId="{27FFE2C2-1726-45BC-AB66-8F04E15561A0}" srcOrd="0" destOrd="0" presId="urn:microsoft.com/office/officeart/2009/3/layout/CircleRelationship"/>
    <dgm:cxn modelId="{D5978E79-04A9-4F8E-A109-4AC6EE9C1A99}" type="presOf" srcId="{BE4198EE-49DD-4CCD-88D8-589132FDBE43}" destId="{41B78E63-F006-4857-A7AB-A96E706B09AA}" srcOrd="0" destOrd="0" presId="urn:microsoft.com/office/officeart/2009/3/layout/CircleRelationship"/>
    <dgm:cxn modelId="{A45FABDF-4DF6-4CE8-AA60-703448BC5944}" type="presParOf" srcId="{118A6B71-A533-4AC9-BF01-81586CC581A4}" destId="{27FFE2C2-1726-45BC-AB66-8F04E15561A0}" srcOrd="0" destOrd="0" presId="urn:microsoft.com/office/officeart/2009/3/layout/CircleRelationship"/>
    <dgm:cxn modelId="{6F14709A-E9E1-4C61-B86C-2FA8AF2E493C}" type="presParOf" srcId="{118A6B71-A533-4AC9-BF01-81586CC581A4}" destId="{E746AEF5-7EC4-4D9C-A1B4-3BA0E1A0269C}" srcOrd="1" destOrd="0" presId="urn:microsoft.com/office/officeart/2009/3/layout/CircleRelationship"/>
    <dgm:cxn modelId="{BE6C613F-EEF2-4698-A160-BF7A3E7F83C0}" type="presParOf" srcId="{118A6B71-A533-4AC9-BF01-81586CC581A4}" destId="{BDB43707-6ABA-465B-93C5-E2769CB65570}" srcOrd="2" destOrd="0" presId="urn:microsoft.com/office/officeart/2009/3/layout/CircleRelationship"/>
    <dgm:cxn modelId="{ABC3F4CA-15BE-409E-8CF3-F082B94F5D4B}" type="presParOf" srcId="{118A6B71-A533-4AC9-BF01-81586CC581A4}" destId="{AB3ABBF6-9BE7-437B-AF01-DB575DFD14CD}" srcOrd="3" destOrd="0" presId="urn:microsoft.com/office/officeart/2009/3/layout/CircleRelationship"/>
    <dgm:cxn modelId="{171B2F3C-38EE-4B05-81D7-6ECC2E29735E}" type="presParOf" srcId="{118A6B71-A533-4AC9-BF01-81586CC581A4}" destId="{D93BE05B-F08B-49B2-B1A2-76D2025E2202}" srcOrd="4" destOrd="0" presId="urn:microsoft.com/office/officeart/2009/3/layout/CircleRelationship"/>
    <dgm:cxn modelId="{2D5D3867-AD0C-4AF6-86E2-7B8422CF9A30}" type="presParOf" srcId="{118A6B71-A533-4AC9-BF01-81586CC581A4}" destId="{23032ED1-E77E-429A-9920-9F5E04F3AFF2}" srcOrd="5" destOrd="0" presId="urn:microsoft.com/office/officeart/2009/3/layout/CircleRelationship"/>
    <dgm:cxn modelId="{02D733BA-7616-4F89-8997-2F4DB911456E}" type="presParOf" srcId="{118A6B71-A533-4AC9-BF01-81586CC581A4}" destId="{27DF0333-E36D-4F91-A8B0-907829BBCECA}" srcOrd="6" destOrd="0" presId="urn:microsoft.com/office/officeart/2009/3/layout/CircleRelationship"/>
    <dgm:cxn modelId="{94E96313-E443-41FE-B0FD-094F03634DE2}" type="presParOf" srcId="{118A6B71-A533-4AC9-BF01-81586CC581A4}" destId="{41B78E63-F006-4857-A7AB-A96E706B09AA}" srcOrd="7" destOrd="0" presId="urn:microsoft.com/office/officeart/2009/3/layout/CircleRelationship"/>
    <dgm:cxn modelId="{74467684-EAD1-4CF6-9054-B47E9A5B4035}" type="presParOf" srcId="{118A6B71-A533-4AC9-BF01-81586CC581A4}" destId="{FC0AFC73-5554-4C18-B4BB-DECBE0670FC4}" srcOrd="8" destOrd="0" presId="urn:microsoft.com/office/officeart/2009/3/layout/CircleRelationship"/>
    <dgm:cxn modelId="{96105A13-EE87-46A2-A1B2-0ACDBD08D8DF}" type="presParOf" srcId="{FC0AFC73-5554-4C18-B4BB-DECBE0670FC4}" destId="{EC3593F0-8596-4B30-8CAD-A9ECB63EE41F}" srcOrd="0" destOrd="0" presId="urn:microsoft.com/office/officeart/2009/3/layout/CircleRelationship"/>
    <dgm:cxn modelId="{CFE1AC1F-0AAE-42BE-963A-D0F5090AF614}" type="presParOf" srcId="{118A6B71-A533-4AC9-BF01-81586CC581A4}" destId="{1464CDC2-9A2C-4900-B16C-FF04282E7E1F}" srcOrd="9" destOrd="0" presId="urn:microsoft.com/office/officeart/2009/3/layout/CircleRelationship"/>
    <dgm:cxn modelId="{7B7184C4-0FC4-49C2-B8C1-0D1005900401}" type="presParOf" srcId="{1464CDC2-9A2C-4900-B16C-FF04282E7E1F}" destId="{EEDDC4ED-4DC9-4EDE-95A1-CD4494E7142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Nedves troposzferikus késleltetés (NTK)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Sugárkövetés módszere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97AFB725-9839-43BA-B026-0DD6AA03AD9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Meteorológiai paraméterek sűrítése, interpolációja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CC01022B-5039-457F-931E-79459E3C1DC4}" type="parTrans" cxnId="{97004F90-D1DB-4A84-A8AE-504DE1F07341}">
      <dgm:prSet/>
      <dgm:spPr/>
      <dgm:t>
        <a:bodyPr/>
        <a:lstStyle/>
        <a:p>
          <a:endParaRPr lang="en-US"/>
        </a:p>
      </dgm:t>
    </dgm:pt>
    <dgm:pt modelId="{D5C26250-A06D-4B41-BC14-92648809C21F}" type="sibTrans" cxnId="{97004F90-D1DB-4A84-A8AE-504DE1F07341}">
      <dgm:prSet/>
      <dgm:spPr/>
      <dgm:t>
        <a:bodyPr/>
        <a:lstStyle/>
        <a:p>
          <a:endParaRPr lang="en-US"/>
        </a:p>
      </dgm:t>
    </dgm:pt>
    <dgm:pt modelId="{B86124A4-14C7-49C7-A342-9B2C2B9498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Refraktivitás számítása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B2F6F8FA-C3EE-485C-BFEC-A81570DC47D8}" type="parTrans" cxnId="{508A9F6A-C4F1-4147-A5F6-B89293B446E8}">
      <dgm:prSet/>
      <dgm:spPr/>
      <dgm:t>
        <a:bodyPr/>
        <a:lstStyle/>
        <a:p>
          <a:endParaRPr lang="en-US"/>
        </a:p>
      </dgm:t>
    </dgm:pt>
    <dgm:pt modelId="{1114C752-8188-4E63-BFFC-E4081ACE9882}" type="sibTrans" cxnId="{508A9F6A-C4F1-4147-A5F6-B89293B446E8}">
      <dgm:prSet/>
      <dgm:spPr/>
      <dgm:t>
        <a:bodyPr/>
        <a:lstStyle/>
        <a:p>
          <a:endParaRPr lang="en-US"/>
        </a:p>
      </dgm:t>
    </dgm:pt>
    <dgm:pt modelId="{A97FC57D-50D6-4D43-99C3-06D09820F12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Tört </a:t>
          </a:r>
          <a:r>
            <a:rPr lang="hu-HU" sz="1600" b="0" i="0" noProof="0" dirty="0" err="1" smtClean="0">
              <a:latin typeface="Calibri"/>
              <a:ea typeface="+mn-ea"/>
              <a:cs typeface="+mn-cs"/>
            </a:rPr>
            <a:t>sugárhosszak</a:t>
          </a:r>
          <a:r>
            <a:rPr lang="hu-HU" sz="1600" b="0" i="0" noProof="0" dirty="0" smtClean="0">
              <a:latin typeface="Calibri"/>
              <a:ea typeface="+mn-ea"/>
              <a:cs typeface="+mn-cs"/>
            </a:rPr>
            <a:t> 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5DD877C7-E4D9-4A68-A305-5A7689D3DBE7}" type="parTrans" cxnId="{D286A548-6BB0-4DED-9FB5-D87042DDBE0A}">
      <dgm:prSet/>
      <dgm:spPr/>
      <dgm:t>
        <a:bodyPr/>
        <a:lstStyle/>
        <a:p>
          <a:endParaRPr lang="en-US"/>
        </a:p>
      </dgm:t>
    </dgm:pt>
    <dgm:pt modelId="{C17BCABE-BEF2-4CC4-B037-B6B4866665CD}" type="sibTrans" cxnId="{D286A548-6BB0-4DED-9FB5-D87042DDBE0A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Integrált vízgőztartalom (IV)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Keverési arány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44B2544A-D122-4B95-A36C-B03D9E272B4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Nehézségi gyorsulás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9EE40E78-C1B8-4A87-A668-53AD816CED24}" type="parTrans" cxnId="{F89EA6DF-D106-435E-9337-D23286A767A6}">
      <dgm:prSet/>
      <dgm:spPr/>
      <dgm:t>
        <a:bodyPr/>
        <a:lstStyle/>
        <a:p>
          <a:endParaRPr lang="en-US"/>
        </a:p>
      </dgm:t>
    </dgm:pt>
    <dgm:pt modelId="{F32DECE0-DC7F-4DCF-A10D-96A117A49197}" type="sibTrans" cxnId="{F89EA6DF-D106-435E-9337-D23286A767A6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Középhőmérséklet (T</a:t>
          </a:r>
          <a:r>
            <a:rPr lang="hu-HU" sz="1400" b="0" i="0" baseline="-25000" noProof="0" dirty="0" smtClean="0">
              <a:latin typeface="Calibri"/>
              <a:ea typeface="+mn-ea"/>
              <a:cs typeface="+mn-cs"/>
            </a:rPr>
            <a:t>m</a:t>
          </a:r>
          <a:r>
            <a:rPr lang="hu-HU" sz="1800" b="0" i="0" noProof="0" dirty="0" smtClean="0">
              <a:latin typeface="Calibri"/>
              <a:ea typeface="+mn-ea"/>
              <a:cs typeface="+mn-cs"/>
            </a:rPr>
            <a:t>)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16C51C3A-4C8A-4B81-B602-23CC6F4F44A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Nyomás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8788761C-9502-43D2-A133-70993988EEA4}" type="parTrans" cxnId="{25B04ECF-CF64-4C79-869C-EE704124DD24}">
      <dgm:prSet/>
      <dgm:spPr/>
      <dgm:t>
        <a:bodyPr/>
        <a:lstStyle/>
        <a:p>
          <a:endParaRPr lang="hu-HU"/>
        </a:p>
      </dgm:t>
    </dgm:pt>
    <dgm:pt modelId="{C5341E1C-DC46-451D-A0C7-93CB81291B34}" type="sibTrans" cxnId="{25B04ECF-CF64-4C79-869C-EE704124DD24}">
      <dgm:prSet/>
      <dgm:spPr/>
      <dgm:t>
        <a:bodyPr/>
        <a:lstStyle/>
        <a:p>
          <a:endParaRPr lang="hu-HU"/>
        </a:p>
      </dgm:t>
    </dgm:pt>
    <dgm:pt modelId="{F3256203-D9D1-492A-B801-68C1A32486F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Vízgőzsűrűség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357008B7-F3FD-489F-A410-81C9A9EFE4D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defTabSz="914400">
            <a:buNone/>
          </a:pPr>
          <a:r>
            <a:rPr lang="hu-HU" sz="1600" b="0" i="0" noProof="0" dirty="0" smtClean="0">
              <a:latin typeface="Calibri"/>
              <a:ea typeface="+mn-ea"/>
              <a:cs typeface="+mn-cs"/>
            </a:rPr>
            <a:t>Hőmérséklet</a:t>
          </a:r>
          <a:endParaRPr lang="hu-HU" sz="1600" b="0" i="0" noProof="0" dirty="0">
            <a:latin typeface="Calibri"/>
            <a:ea typeface="+mn-ea"/>
            <a:cs typeface="+mn-cs"/>
          </a:endParaRPr>
        </a:p>
      </dgm:t>
    </dgm:pt>
    <dgm:pt modelId="{87BC108C-4915-4A4B-8565-E4BD28BA3C35}" type="sibTrans" cxnId="{8910F93B-7180-4A52-9856-879D102D33F8}">
      <dgm:prSet/>
      <dgm:spPr/>
      <dgm:t>
        <a:bodyPr/>
        <a:lstStyle/>
        <a:p>
          <a:endParaRPr lang="en-US"/>
        </a:p>
      </dgm:t>
    </dgm:pt>
    <dgm:pt modelId="{ED5EFE54-4C6D-4A88-939B-CE66C6668425}" type="parTrans" cxnId="{8910F93B-7180-4A52-9856-879D102D33F8}">
      <dgm:prSet/>
      <dgm:spPr/>
      <dgm:t>
        <a:bodyPr/>
        <a:lstStyle/>
        <a:p>
          <a:endParaRPr lang="en-US"/>
        </a:p>
      </dgm:t>
    </dgm:pt>
    <dgm:pt modelId="{3E7A0EB0-94F0-44A8-8735-778A1C157378}" type="pres">
      <dgm:prSet presAssocID="{CF9055CF-8DEB-4A02-949A-DE72B6AC5D3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196A2A78-6427-4F5D-8C9F-B8AD569D1C01}" type="pres">
      <dgm:prSet presAssocID="{CF9055CF-8DEB-4A02-949A-DE72B6AC5D37}" presName="Name1" presStyleCnt="0"/>
      <dgm:spPr/>
      <dgm:t>
        <a:bodyPr/>
        <a:lstStyle/>
        <a:p>
          <a:endParaRPr lang="hu-HU"/>
        </a:p>
      </dgm:t>
    </dgm:pt>
    <dgm:pt modelId="{4B96EF7B-16F9-4783-922B-C9050156021C}" type="pres">
      <dgm:prSet presAssocID="{CF9055CF-8DEB-4A02-949A-DE72B6AC5D37}" presName="cycle" presStyleCnt="0"/>
      <dgm:spPr/>
      <dgm:t>
        <a:bodyPr/>
        <a:lstStyle/>
        <a:p>
          <a:endParaRPr lang="hu-HU"/>
        </a:p>
      </dgm:t>
    </dgm:pt>
    <dgm:pt modelId="{BA593525-D4E5-4DBF-A9AC-66FA0A2AEAF0}" type="pres">
      <dgm:prSet presAssocID="{CF9055CF-8DEB-4A02-949A-DE72B6AC5D37}" presName="srcNode" presStyleLbl="node1" presStyleIdx="0" presStyleCnt="3"/>
      <dgm:spPr/>
      <dgm:t>
        <a:bodyPr/>
        <a:lstStyle/>
        <a:p>
          <a:endParaRPr lang="hu-HU"/>
        </a:p>
      </dgm:t>
    </dgm:pt>
    <dgm:pt modelId="{6FA6856B-B969-4A36-B0BD-22D05D225E40}" type="pres">
      <dgm:prSet presAssocID="{CF9055CF-8DEB-4A02-949A-DE72B6AC5D37}" presName="conn" presStyleLbl="parChTrans1D2" presStyleIdx="0" presStyleCnt="1"/>
      <dgm:spPr/>
      <dgm:t>
        <a:bodyPr/>
        <a:lstStyle/>
        <a:p>
          <a:endParaRPr lang="hu-HU"/>
        </a:p>
      </dgm:t>
    </dgm:pt>
    <dgm:pt modelId="{82FFB3E7-4E1D-4BE3-A0F7-143C687EB968}" type="pres">
      <dgm:prSet presAssocID="{CF9055CF-8DEB-4A02-949A-DE72B6AC5D37}" presName="extraNode" presStyleLbl="node1" presStyleIdx="0" presStyleCnt="3"/>
      <dgm:spPr/>
      <dgm:t>
        <a:bodyPr/>
        <a:lstStyle/>
        <a:p>
          <a:endParaRPr lang="hu-HU"/>
        </a:p>
      </dgm:t>
    </dgm:pt>
    <dgm:pt modelId="{F8E29E2A-19A2-4647-B8FE-19A57E33D162}" type="pres">
      <dgm:prSet presAssocID="{CF9055CF-8DEB-4A02-949A-DE72B6AC5D37}" presName="dstNode" presStyleLbl="node1" presStyleIdx="0" presStyleCnt="3"/>
      <dgm:spPr/>
      <dgm:t>
        <a:bodyPr/>
        <a:lstStyle/>
        <a:p>
          <a:endParaRPr lang="hu-HU"/>
        </a:p>
      </dgm:t>
    </dgm:pt>
    <dgm:pt modelId="{F5FB7C33-2E54-447A-AD95-E0ED175E38C1}" type="pres">
      <dgm:prSet presAssocID="{082E8A29-955A-4C7C-A174-3E9DCD4DC89B}" presName="text_1" presStyleLbl="node1" presStyleIdx="0" presStyleCnt="3" custScaleY="12008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8A4306E-51EA-4308-89CA-2B37AC78DCC0}" type="pres">
      <dgm:prSet presAssocID="{082E8A29-955A-4C7C-A174-3E9DCD4DC89B}" presName="accent_1" presStyleCnt="0"/>
      <dgm:spPr/>
      <dgm:t>
        <a:bodyPr/>
        <a:lstStyle/>
        <a:p>
          <a:endParaRPr lang="hu-HU"/>
        </a:p>
      </dgm:t>
    </dgm:pt>
    <dgm:pt modelId="{FA3BBEA8-C183-46C5-9885-318163654749}" type="pres">
      <dgm:prSet presAssocID="{082E8A29-955A-4C7C-A174-3E9DCD4DC89B}" presName="accentRepeatNode" presStyleLbl="solidFgAcc1" presStyleIdx="0" presStyleCnt="3"/>
      <dgm:spPr/>
      <dgm:t>
        <a:bodyPr/>
        <a:lstStyle/>
        <a:p>
          <a:endParaRPr lang="hu-HU"/>
        </a:p>
      </dgm:t>
    </dgm:pt>
    <dgm:pt modelId="{64B6824C-E1C3-40E9-90DF-217F7F96953E}" type="pres">
      <dgm:prSet presAssocID="{B6E26FFC-9977-4BBC-BEC7-3D6B63754E52}" presName="text_2" presStyleLbl="node1" presStyleIdx="1" presStyleCnt="3" custScaleY="12251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70BE7E6-9259-47ED-A1BF-63BD376A1400}" type="pres">
      <dgm:prSet presAssocID="{B6E26FFC-9977-4BBC-BEC7-3D6B63754E52}" presName="accent_2" presStyleCnt="0"/>
      <dgm:spPr/>
      <dgm:t>
        <a:bodyPr/>
        <a:lstStyle/>
        <a:p>
          <a:endParaRPr lang="hu-HU"/>
        </a:p>
      </dgm:t>
    </dgm:pt>
    <dgm:pt modelId="{BD5566A5-EDA5-485B-83ED-977C88B183BA}" type="pres">
      <dgm:prSet presAssocID="{B6E26FFC-9977-4BBC-BEC7-3D6B63754E52}" presName="accentRepeatNode" presStyleLbl="solidFgAcc1" presStyleIdx="1" presStyleCnt="3"/>
      <dgm:spPr/>
      <dgm:t>
        <a:bodyPr/>
        <a:lstStyle/>
        <a:p>
          <a:endParaRPr lang="hu-HU"/>
        </a:p>
      </dgm:t>
    </dgm:pt>
    <dgm:pt modelId="{CC43FAD0-B219-4E17-9383-3319C18A9DF4}" type="pres">
      <dgm:prSet presAssocID="{6D0E5D9F-7263-4526-A227-51301233F549}" presName="text_3" presStyleLbl="node1" presStyleIdx="2" presStyleCnt="3" custScaleY="12008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42B0286-69BF-4486-91BE-888A5DA2B8B7}" type="pres">
      <dgm:prSet presAssocID="{6D0E5D9F-7263-4526-A227-51301233F549}" presName="accent_3" presStyleCnt="0"/>
      <dgm:spPr/>
      <dgm:t>
        <a:bodyPr/>
        <a:lstStyle/>
        <a:p>
          <a:endParaRPr lang="hu-HU"/>
        </a:p>
      </dgm:t>
    </dgm:pt>
    <dgm:pt modelId="{288B3563-77AE-498D-83E9-B2276A6F8902}" type="pres">
      <dgm:prSet presAssocID="{6D0E5D9F-7263-4526-A227-51301233F549}" presName="accentRepeatNode" presStyleLbl="solidFgAcc1" presStyleIdx="2" presStyleCnt="3"/>
      <dgm:spPr/>
      <dgm:t>
        <a:bodyPr/>
        <a:lstStyle/>
        <a:p>
          <a:endParaRPr lang="hu-HU"/>
        </a:p>
      </dgm:t>
    </dgm:pt>
  </dgm:ptLst>
  <dgm:cxnLst>
    <dgm:cxn modelId="{5C9CF040-7601-431E-BB6B-3FF8455E221F}" type="presOf" srcId="{357008B7-F3FD-489F-A410-81C9A9EFE4DA}" destId="{CC43FAD0-B219-4E17-9383-3319C18A9DF4}" srcOrd="0" destOrd="2" presId="urn:microsoft.com/office/officeart/2008/layout/VerticalCurvedList"/>
    <dgm:cxn modelId="{ED8B14FA-EBFD-4A2B-853C-C194BFD35389}" type="presOf" srcId="{CBCC21F5-552F-4D39-812E-6FCD4A366F58}" destId="{64B6824C-E1C3-40E9-90DF-217F7F96953E}" srcOrd="0" destOrd="1" presId="urn:microsoft.com/office/officeart/2008/layout/VerticalCurvedList"/>
    <dgm:cxn modelId="{D286A548-6BB0-4DED-9FB5-D87042DDBE0A}" srcId="{23A0DE4A-FE92-496E-B335-3433CEFB74E9}" destId="{A97FC57D-50D6-4D43-99C3-06D09820F122}" srcOrd="2" destOrd="0" parTransId="{5DD877C7-E4D9-4A68-A305-5A7689D3DBE7}" sibTransId="{C17BCABE-BEF2-4CC4-B037-B6B4866665CD}"/>
    <dgm:cxn modelId="{97004F90-D1DB-4A84-A8AE-504DE1F07341}" srcId="{23A0DE4A-FE92-496E-B335-3433CEFB74E9}" destId="{97AFB725-9839-43BA-B026-0DD6AA03AD9C}" srcOrd="0" destOrd="0" parTransId="{CC01022B-5039-457F-931E-79459E3C1DC4}" sibTransId="{D5C26250-A06D-4B41-BC14-92648809C21F}"/>
    <dgm:cxn modelId="{8910F93B-7180-4A52-9856-879D102D33F8}" srcId="{6D0E5D9F-7263-4526-A227-51301233F549}" destId="{357008B7-F3FD-489F-A410-81C9A9EFE4DA}" srcOrd="1" destOrd="0" parTransId="{ED5EFE54-4C6D-4A88-939B-CE66C6668425}" sibTransId="{87BC108C-4915-4A4B-8565-E4BD28BA3C35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798DD2EB-8A19-48AE-B6EB-7BADBC5AE083}" type="presOf" srcId="{23A0DE4A-FE92-496E-B335-3433CEFB74E9}" destId="{F5FB7C33-2E54-447A-AD95-E0ED175E38C1}" srcOrd="0" destOrd="1" presId="urn:microsoft.com/office/officeart/2008/layout/VerticalCurvedList"/>
    <dgm:cxn modelId="{D8776800-8575-47F8-9600-7FADDB88F42E}" type="presOf" srcId="{CF9055CF-8DEB-4A02-949A-DE72B6AC5D37}" destId="{3E7A0EB0-94F0-44A8-8735-778A1C157378}" srcOrd="0" destOrd="0" presId="urn:microsoft.com/office/officeart/2008/layout/VerticalCurvedList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F742A092-D7F9-4F20-9058-AD8FC5F930B7}" type="presOf" srcId="{B6E26FFC-9977-4BBC-BEC7-3D6B63754E52}" destId="{64B6824C-E1C3-40E9-90DF-217F7F96953E}" srcOrd="0" destOrd="0" presId="urn:microsoft.com/office/officeart/2008/layout/VerticalCurvedList"/>
    <dgm:cxn modelId="{16EE89FD-8CC6-48C1-AAFD-EA860796807C}" type="presOf" srcId="{A97FC57D-50D6-4D43-99C3-06D09820F122}" destId="{F5FB7C33-2E54-447A-AD95-E0ED175E38C1}" srcOrd="0" destOrd="4" presId="urn:microsoft.com/office/officeart/2008/layout/VerticalCurvedList"/>
    <dgm:cxn modelId="{96682B2A-BCFA-4126-8762-2410257EF149}" type="presOf" srcId="{97AFB725-9839-43BA-B026-0DD6AA03AD9C}" destId="{F5FB7C33-2E54-447A-AD95-E0ED175E38C1}" srcOrd="0" destOrd="2" presId="urn:microsoft.com/office/officeart/2008/layout/VerticalCurvedList"/>
    <dgm:cxn modelId="{18F19A28-227B-48E9-A99A-9E4D5AFA4462}" type="presOf" srcId="{D5C26250-A06D-4B41-BC14-92648809C21F}" destId="{6FA6856B-B969-4A36-B0BD-22D05D225E40}" srcOrd="0" destOrd="0" presId="urn:microsoft.com/office/officeart/2008/layout/VerticalCurvedList"/>
    <dgm:cxn modelId="{622E1588-2E82-4052-9F20-F87903E88734}" type="presOf" srcId="{F3256203-D9D1-492A-B801-68C1A32486F0}" destId="{CC43FAD0-B219-4E17-9383-3319C18A9DF4}" srcOrd="0" destOrd="1" presId="urn:microsoft.com/office/officeart/2008/layout/VerticalCurvedList"/>
    <dgm:cxn modelId="{016EB834-5394-46F6-83A6-A5757AFDCCF5}" type="presOf" srcId="{B86124A4-14C7-49C7-A342-9B2C2B94980B}" destId="{F5FB7C33-2E54-447A-AD95-E0ED175E38C1}" srcOrd="0" destOrd="3" presId="urn:microsoft.com/office/officeart/2008/layout/VerticalCurvedList"/>
    <dgm:cxn modelId="{010188AD-B60C-4D51-AC9F-700085DEB480}" type="presOf" srcId="{6D0E5D9F-7263-4526-A227-51301233F549}" destId="{CC43FAD0-B219-4E17-9383-3319C18A9DF4}" srcOrd="0" destOrd="0" presId="urn:microsoft.com/office/officeart/2008/layout/VerticalCurvedList"/>
    <dgm:cxn modelId="{439AF788-435C-49FC-B81B-63DDACF7F41D}" type="presOf" srcId="{44B2544A-D122-4B95-A36C-B03D9E272B48}" destId="{64B6824C-E1C3-40E9-90DF-217F7F96953E}" srcOrd="0" destOrd="3" presId="urn:microsoft.com/office/officeart/2008/layout/VerticalCurvedList"/>
    <dgm:cxn modelId="{64F32372-DE11-4CC5-A448-D9968BB748F3}" type="presOf" srcId="{16C51C3A-4C8A-4B81-B602-23CC6F4F44A5}" destId="{64B6824C-E1C3-40E9-90DF-217F7F96953E}" srcOrd="0" destOrd="2" presId="urn:microsoft.com/office/officeart/2008/layout/VerticalCurvedList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6E95FE3A-24C3-4BB2-AECD-0AB283A3A3B4}" type="presOf" srcId="{082E8A29-955A-4C7C-A174-3E9DCD4DC89B}" destId="{F5FB7C33-2E54-447A-AD95-E0ED175E38C1}" srcOrd="0" destOrd="0" presId="urn:microsoft.com/office/officeart/2008/layout/VerticalCurvedList"/>
    <dgm:cxn modelId="{25B04ECF-CF64-4C79-869C-EE704124DD24}" srcId="{B6E26FFC-9977-4BBC-BEC7-3D6B63754E52}" destId="{16C51C3A-4C8A-4B81-B602-23CC6F4F44A5}" srcOrd="1" destOrd="0" parTransId="{8788761C-9502-43D2-A133-70993988EEA4}" sibTransId="{C5341E1C-DC46-451D-A0C7-93CB81291B34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F89EA6DF-D106-435E-9337-D23286A767A6}" srcId="{B6E26FFC-9977-4BBC-BEC7-3D6B63754E52}" destId="{44B2544A-D122-4B95-A36C-B03D9E272B48}" srcOrd="2" destOrd="0" parTransId="{9EE40E78-C1B8-4A87-A668-53AD816CED24}" sibTransId="{F32DECE0-DC7F-4DCF-A10D-96A117A49197}"/>
    <dgm:cxn modelId="{508A9F6A-C4F1-4147-A5F6-B89293B446E8}" srcId="{23A0DE4A-FE92-496E-B335-3433CEFB74E9}" destId="{B86124A4-14C7-49C7-A342-9B2C2B94980B}" srcOrd="1" destOrd="0" parTransId="{B2F6F8FA-C3EE-485C-BFEC-A81570DC47D8}" sibTransId="{1114C752-8188-4E63-BFFC-E4081ACE9882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A809A304-BAE1-4296-B958-0958682D626C}" type="presParOf" srcId="{3E7A0EB0-94F0-44A8-8735-778A1C157378}" destId="{196A2A78-6427-4F5D-8C9F-B8AD569D1C01}" srcOrd="0" destOrd="0" presId="urn:microsoft.com/office/officeart/2008/layout/VerticalCurvedList"/>
    <dgm:cxn modelId="{3A09946C-A678-4DB5-B494-74031DBEEE76}" type="presParOf" srcId="{196A2A78-6427-4F5D-8C9F-B8AD569D1C01}" destId="{4B96EF7B-16F9-4783-922B-C9050156021C}" srcOrd="0" destOrd="0" presId="urn:microsoft.com/office/officeart/2008/layout/VerticalCurvedList"/>
    <dgm:cxn modelId="{4BCD252C-FB3E-42A7-9BDA-AE21E6DD6878}" type="presParOf" srcId="{4B96EF7B-16F9-4783-922B-C9050156021C}" destId="{BA593525-D4E5-4DBF-A9AC-66FA0A2AEAF0}" srcOrd="0" destOrd="0" presId="urn:microsoft.com/office/officeart/2008/layout/VerticalCurvedList"/>
    <dgm:cxn modelId="{B4E2D5BD-ECBB-497A-8C5A-EBB7057B3004}" type="presParOf" srcId="{4B96EF7B-16F9-4783-922B-C9050156021C}" destId="{6FA6856B-B969-4A36-B0BD-22D05D225E40}" srcOrd="1" destOrd="0" presId="urn:microsoft.com/office/officeart/2008/layout/VerticalCurvedList"/>
    <dgm:cxn modelId="{6310E5A2-4AB6-4C28-82FF-583DDDFD2417}" type="presParOf" srcId="{4B96EF7B-16F9-4783-922B-C9050156021C}" destId="{82FFB3E7-4E1D-4BE3-A0F7-143C687EB968}" srcOrd="2" destOrd="0" presId="urn:microsoft.com/office/officeart/2008/layout/VerticalCurvedList"/>
    <dgm:cxn modelId="{1E433EFA-9BBE-4004-B414-A2BD814F05A4}" type="presParOf" srcId="{4B96EF7B-16F9-4783-922B-C9050156021C}" destId="{F8E29E2A-19A2-4647-B8FE-19A57E33D162}" srcOrd="3" destOrd="0" presId="urn:microsoft.com/office/officeart/2008/layout/VerticalCurvedList"/>
    <dgm:cxn modelId="{05369378-20F2-42CD-9F26-A0A75EF2D01E}" type="presParOf" srcId="{196A2A78-6427-4F5D-8C9F-B8AD569D1C01}" destId="{F5FB7C33-2E54-447A-AD95-E0ED175E38C1}" srcOrd="1" destOrd="0" presId="urn:microsoft.com/office/officeart/2008/layout/VerticalCurvedList"/>
    <dgm:cxn modelId="{A407A799-CF65-4595-9F90-598E4DB210B9}" type="presParOf" srcId="{196A2A78-6427-4F5D-8C9F-B8AD569D1C01}" destId="{68A4306E-51EA-4308-89CA-2B37AC78DCC0}" srcOrd="2" destOrd="0" presId="urn:microsoft.com/office/officeart/2008/layout/VerticalCurvedList"/>
    <dgm:cxn modelId="{1254D9BD-4BA5-4F42-9625-1B2F3ACB0D4E}" type="presParOf" srcId="{68A4306E-51EA-4308-89CA-2B37AC78DCC0}" destId="{FA3BBEA8-C183-46C5-9885-318163654749}" srcOrd="0" destOrd="0" presId="urn:microsoft.com/office/officeart/2008/layout/VerticalCurvedList"/>
    <dgm:cxn modelId="{F5E3F07E-8744-422D-AF4B-06311314F7EF}" type="presParOf" srcId="{196A2A78-6427-4F5D-8C9F-B8AD569D1C01}" destId="{64B6824C-E1C3-40E9-90DF-217F7F96953E}" srcOrd="3" destOrd="0" presId="urn:microsoft.com/office/officeart/2008/layout/VerticalCurvedList"/>
    <dgm:cxn modelId="{E54BB913-7647-4783-B7E8-2FA22A5363BE}" type="presParOf" srcId="{196A2A78-6427-4F5D-8C9F-B8AD569D1C01}" destId="{870BE7E6-9259-47ED-A1BF-63BD376A1400}" srcOrd="4" destOrd="0" presId="urn:microsoft.com/office/officeart/2008/layout/VerticalCurvedList"/>
    <dgm:cxn modelId="{7893A084-5102-4053-8FB7-1DD260E66BAC}" type="presParOf" srcId="{870BE7E6-9259-47ED-A1BF-63BD376A1400}" destId="{BD5566A5-EDA5-485B-83ED-977C88B183BA}" srcOrd="0" destOrd="0" presId="urn:microsoft.com/office/officeart/2008/layout/VerticalCurvedList"/>
    <dgm:cxn modelId="{F1AB923A-8F2D-44A5-B7C3-32537C9658B0}" type="presParOf" srcId="{196A2A78-6427-4F5D-8C9F-B8AD569D1C01}" destId="{CC43FAD0-B219-4E17-9383-3319C18A9DF4}" srcOrd="5" destOrd="0" presId="urn:microsoft.com/office/officeart/2008/layout/VerticalCurvedList"/>
    <dgm:cxn modelId="{999650FE-43D9-4633-87E8-9C767F07859E}" type="presParOf" srcId="{196A2A78-6427-4F5D-8C9F-B8AD569D1C01}" destId="{842B0286-69BF-4486-91BE-888A5DA2B8B7}" srcOrd="6" destOrd="0" presId="urn:microsoft.com/office/officeart/2008/layout/VerticalCurvedList"/>
    <dgm:cxn modelId="{781E6834-921E-4D5C-80DE-A98A0E9E35D3}" type="presParOf" srcId="{842B0286-69BF-4486-91BE-888A5DA2B8B7}" destId="{288B3563-77AE-498D-83E9-B2276A6F89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7C994-CC74-44DD-8777-ED6736B35821}">
      <dgm:prSet phldrT="[Text]" custT="1"/>
      <dgm:spPr/>
      <dgm:t>
        <a:bodyPr/>
        <a:lstStyle/>
        <a:p>
          <a:pPr marL="171450"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2200" b="0" i="0" noProof="0" dirty="0">
            <a:latin typeface="Calibri"/>
            <a:ea typeface="+mn-ea"/>
            <a:cs typeface="+mn-cs"/>
          </a:endParaRPr>
        </a:p>
      </dgm:t>
    </dgm:pt>
    <dgm:pt modelId="{A81358E0-3DE7-41AD-A28C-ABB22548B1F6}">
      <dgm:prSet phldrT="[Text]"/>
      <dgm:spPr/>
      <dgm:t>
        <a:bodyPr/>
        <a:lstStyle/>
        <a:p>
          <a:pPr marL="171450" algn="l" defTabSz="914400">
            <a:buNone/>
          </a:pPr>
          <a:r>
            <a:rPr lang="hu-HU" sz="1800" b="0" i="0" noProof="0" dirty="0" smtClean="0">
              <a:latin typeface="Calibri"/>
              <a:ea typeface="+mn-ea"/>
              <a:cs typeface="+mn-cs"/>
            </a:rPr>
            <a:t>A vízgőz középhőmérséklete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E5E95E82-EF79-43CA-AA86-43B0E1CBCD3F}">
      <dgm:prSet phldrT="[Text]" custT="1"/>
      <dgm:spPr/>
      <dgm:t>
        <a:bodyPr/>
        <a:lstStyle/>
        <a:p>
          <a:pPr algn="l" defTabSz="914400">
            <a:buNone/>
          </a:pPr>
          <a:r>
            <a:rPr lang="hu-HU" sz="2400" b="1" i="0" noProof="0" dirty="0" err="1" smtClean="0">
              <a:latin typeface="Calibri"/>
              <a:ea typeface="+mn-ea"/>
              <a:cs typeface="+mn-cs"/>
            </a:rPr>
            <a:t>Bevis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modell 	    Lineáris modell - </a:t>
          </a:r>
          <a:r>
            <a:rPr lang="hu-HU" sz="2400" b="1" i="0" dirty="0" err="1" smtClean="0">
              <a:latin typeface="Calibri"/>
              <a:ea typeface="+mn-ea"/>
              <a:cs typeface="+mn-cs"/>
            </a:rPr>
            <a:t>polyfit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</a:t>
          </a:r>
          <a:endParaRPr lang="hu-HU" sz="2400" b="1" i="0" noProof="0" dirty="0">
            <a:latin typeface="Calibri"/>
            <a:ea typeface="+mn-ea"/>
            <a:cs typeface="+mn-cs"/>
          </a:endParaRPr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118572A4-3B5E-487E-8015-6A319369077F}" type="sibTrans" cxnId="{1C5CE732-A00F-4C06-A1A8-B209BC6B496D}">
      <dgm:prSet/>
      <dgm:spPr/>
      <dgm:t>
        <a:bodyPr/>
        <a:lstStyle/>
        <a:p>
          <a:endParaRPr lang="en-US"/>
        </a:p>
      </dgm:t>
    </dgm:pt>
    <dgm:pt modelId="{03F017E7-7E3C-4E2C-9CEF-B07099F38801}" type="parTrans" cxnId="{1C5CE732-A00F-4C06-A1A8-B209BC6B496D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BEA097A3-E621-44FB-B56F-B3DC20FB6019}">
      <dgm:prSet phldrT="[Text]" custT="1"/>
      <dgm:spPr/>
      <dgm:t>
        <a:bodyPr/>
        <a:lstStyle/>
        <a:p>
          <a:r>
            <a:rPr lang="hu-HU" sz="2400" b="1" i="0" noProof="0" dirty="0" err="1" smtClean="0">
              <a:latin typeface="Calibri"/>
              <a:ea typeface="+mn-ea"/>
              <a:cs typeface="+mn-cs"/>
            </a:rPr>
            <a:t>Emardson-Derks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modell	    </a:t>
          </a:r>
          <a:r>
            <a:rPr lang="hu-HU" sz="2400" b="1" i="0" noProof="0" dirty="0" err="1" smtClean="0">
              <a:latin typeface="Calibri"/>
              <a:ea typeface="+mn-ea"/>
              <a:cs typeface="+mn-cs"/>
            </a:rPr>
            <a:t>Polinomos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modell </a:t>
          </a:r>
          <a:r>
            <a:rPr lang="hu-HU" sz="2400" b="1" i="0" dirty="0" smtClean="0">
              <a:latin typeface="Calibri"/>
              <a:ea typeface="+mn-ea"/>
              <a:cs typeface="+mn-cs"/>
            </a:rPr>
            <a:t>- </a:t>
          </a:r>
          <a:r>
            <a:rPr lang="hu-HU" sz="2400" b="1" i="0" dirty="0" err="1" smtClean="0">
              <a:latin typeface="Calibri"/>
              <a:ea typeface="+mn-ea"/>
              <a:cs typeface="+mn-cs"/>
            </a:rPr>
            <a:t>lsqcurvefit</a:t>
          </a:r>
          <a:r>
            <a:rPr lang="hu-HU" sz="2400" b="1" i="0" noProof="0" dirty="0" smtClean="0">
              <a:latin typeface="Calibri"/>
              <a:ea typeface="+mn-ea"/>
              <a:cs typeface="+mn-cs"/>
            </a:rPr>
            <a:t> </a:t>
          </a:r>
          <a:endParaRPr lang="hu-HU" sz="2400" b="1" i="0" noProof="0" dirty="0">
            <a:latin typeface="Calibri"/>
            <a:ea typeface="+mn-ea"/>
            <a:cs typeface="+mn-cs"/>
          </a:endParaRPr>
        </a:p>
      </dgm:t>
    </dgm:pt>
    <dgm:pt modelId="{4AE0A8C2-F41B-4751-B42C-445FAE794F0D}" type="parTrans" cxnId="{3C984116-7FBB-4AC9-8F9E-6C3ED562A699}">
      <dgm:prSet/>
      <dgm:spPr/>
      <dgm:t>
        <a:bodyPr/>
        <a:lstStyle/>
        <a:p>
          <a:endParaRPr lang="hu-HU"/>
        </a:p>
      </dgm:t>
    </dgm:pt>
    <dgm:pt modelId="{AACB2EE8-1836-478F-BA69-0A9DC9448537}" type="sibTrans" cxnId="{3C984116-7FBB-4AC9-8F9E-6C3ED562A699}">
      <dgm:prSet/>
      <dgm:spPr/>
      <dgm:t>
        <a:bodyPr/>
        <a:lstStyle/>
        <a:p>
          <a:endParaRPr lang="hu-HU"/>
        </a:p>
      </dgm:t>
    </dgm:pt>
    <dgm:pt modelId="{0DF1FD40-1B49-4B5A-9D9F-A2E53693D5C7}">
      <dgm:prSet phldrT="[Text]" custT="1"/>
      <dgm:spPr/>
      <dgm:t>
        <a:bodyPr/>
        <a:lstStyle/>
        <a:p>
          <a:r>
            <a:rPr lang="hu-HU" sz="1800" b="0" i="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1800" b="0" i="0" noProof="0" dirty="0">
            <a:latin typeface="Calibri"/>
            <a:ea typeface="+mn-ea"/>
            <a:cs typeface="+mn-cs"/>
          </a:endParaRPr>
        </a:p>
      </dgm:t>
    </dgm:pt>
    <dgm:pt modelId="{021A4CD4-DB84-4B38-B077-0C3CC35697E0}" type="parTrans" cxnId="{FDF3583E-3A08-4BB6-AE01-B67285EAC583}">
      <dgm:prSet/>
      <dgm:spPr/>
      <dgm:t>
        <a:bodyPr/>
        <a:lstStyle/>
        <a:p>
          <a:endParaRPr lang="hu-HU"/>
        </a:p>
      </dgm:t>
    </dgm:pt>
    <dgm:pt modelId="{9BDC94C1-5951-4715-AA74-D0A48353879B}" type="sibTrans" cxnId="{FDF3583E-3A08-4BB6-AE01-B67285EAC583}">
      <dgm:prSet/>
      <dgm:spPr/>
      <dgm:t>
        <a:bodyPr/>
        <a:lstStyle/>
        <a:p>
          <a:endParaRPr lang="hu-HU"/>
        </a:p>
      </dgm:t>
    </dgm:pt>
    <dgm:pt modelId="{D4D806BA-49DF-4F80-8F28-6CB56C87C3B7}">
      <dgm:prSet phldrT="[Text]"/>
      <dgm:spPr/>
      <dgm:t>
        <a:bodyPr/>
        <a:lstStyle/>
        <a:p>
          <a:endParaRPr lang="hu-HU" sz="2200" b="0" i="0" noProof="0" dirty="0">
            <a:latin typeface="Calibri"/>
            <a:ea typeface="+mn-ea"/>
            <a:cs typeface="+mn-cs"/>
          </a:endParaRPr>
        </a:p>
      </dgm:t>
    </dgm:pt>
    <dgm:pt modelId="{B7191B92-03E3-4B6B-9491-37A04FAA3FB2}" type="parTrans" cxnId="{00001F0A-B851-486C-931F-E68CC552701F}">
      <dgm:prSet/>
      <dgm:spPr/>
      <dgm:t>
        <a:bodyPr/>
        <a:lstStyle/>
        <a:p>
          <a:endParaRPr lang="hu-HU"/>
        </a:p>
      </dgm:t>
    </dgm:pt>
    <dgm:pt modelId="{6F712F46-0712-4EA4-87F6-BB48AB6A493B}" type="sibTrans" cxnId="{00001F0A-B851-486C-931F-E68CC552701F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111F2E08-B521-4106-89BB-CD8C7F00165D}">
          <dgm:prSet phldrT="[Text]" custT="1"/>
          <dgm:spPr/>
          <dgm:t>
            <a:bodyPr/>
            <a:lstStyle/>
            <a:p>
              <a:pPr marL="342900" algn="l" defTabSz="914400">
                <a:buNone/>
              </a:pPr>
              <a14:m>
                <m:oMath xmlns:m="http://schemas.openxmlformats.org/officeDocument/2006/math">
                  <m:sSub>
                    <m:sSubPr>
                      <m:ctrlP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bPr>
                    <m:e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e>
                    <m:sub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sub>
                  </m:sSub>
                  <m:r>
                    <a:rPr lang="hu-HU" sz="1700" b="0" i="1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=</m:t>
                  </m:r>
                </m:oMath>
              </a14:m>
              <a:r>
                <a:rPr lang="hu-HU" sz="1700" dirty="0" smtClean="0"/>
                <a:t>a</a:t>
              </a:r>
              <a:r>
                <a:rPr lang="hu-HU" sz="1700" baseline="-25000" dirty="0" smtClean="0"/>
                <a:t>0</a:t>
              </a:r>
              <a14:m>
                <m:oMath xmlns:m="http://schemas.openxmlformats.org/officeDocument/2006/math">
                  <m:r>
                    <a:rPr lang="hu-HU" sz="1700" b="0" i="1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+</m:t>
                  </m:r>
                </m:oMath>
              </a14:m>
              <a:r>
                <a:rPr lang="hu-HU" sz="1700" dirty="0" smtClean="0"/>
                <a:t>a</a:t>
              </a:r>
              <a:r>
                <a:rPr lang="hu-HU" sz="1700" baseline="-25000" dirty="0" smtClean="0"/>
                <a:t>1</a:t>
              </a:r>
              <a14:m>
                <m:oMath xmlns:m="http://schemas.openxmlformats.org/officeDocument/2006/math">
                  <m:sSub>
                    <m:sSubPr>
                      <m:ctrlP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bPr>
                    <m:e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e>
                    <m:sub>
                      <m:r>
                        <a:rPr lang="hu-HU" sz="1700" b="0" i="1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</m:sub>
                  </m:sSub>
                </m:oMath>
              </a14:m>
              <a:endParaRPr lang="hu-HU" sz="1700" b="0" i="0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111F2E08-B521-4106-89BB-CD8C7F00165D}">
          <dgm:prSet phldrT="[Text]" custT="1"/>
          <dgm:spPr/>
          <dgm:t>
            <a:bodyPr/>
            <a:lstStyle/>
            <a:p>
              <a:pPr marL="342900" algn="l" defTabSz="914400">
                <a:buNone/>
              </a:pP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〖  𝑇〗_𝑚=</a:t>
              </a:r>
              <a:r>
                <a:rPr lang="hu-HU" sz="1700" dirty="0" smtClean="0"/>
                <a:t>a</a:t>
              </a:r>
              <a:r>
                <a:rPr lang="hu-HU" sz="1700" baseline="-25000" dirty="0" smtClean="0"/>
                <a:t>0</a:t>
              </a: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+</a:t>
              </a:r>
              <a:r>
                <a:rPr lang="hu-HU" sz="1700" dirty="0" smtClean="0"/>
                <a:t>a</a:t>
              </a:r>
              <a:r>
                <a:rPr lang="hu-HU" sz="1700" baseline="-25000" dirty="0" smtClean="0"/>
                <a:t>1</a:t>
              </a: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〖</a:t>
              </a:r>
              <a:r>
                <a:rPr lang="hu-HU" sz="17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</a:t>
              </a:r>
              <a:r>
                <a:rPr lang="hu-HU" sz="17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𝑇〗_𝑠</a:t>
              </a:r>
              <a:endParaRPr lang="hu-HU" sz="1700" b="0" i="0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596AA0D1-AD33-46DB-A364-7DB26F36C66E}" type="parTrans" cxnId="{E6C8EAA6-A114-4462-A79A-146CC84319FF}">
      <dgm:prSet/>
      <dgm:spPr/>
      <dgm:t>
        <a:bodyPr/>
        <a:lstStyle/>
        <a:p>
          <a:endParaRPr lang="hu-HU"/>
        </a:p>
      </dgm:t>
    </dgm:pt>
    <dgm:pt modelId="{601410BB-AF4B-4D08-8B7A-5C893D05C771}" type="sibTrans" cxnId="{E6C8EAA6-A114-4462-A79A-146CC84319FF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7212BEA6-98B0-4258-B244-6FF71832F5AC}">
          <dgm:prSet phldrT="[Text]" custT="1"/>
          <dgm:spPr/>
          <dgm:t>
            <a:bodyPr/>
            <a:lstStyle/>
            <a:p>
              <a:pPr marL="457200" algn="l" defTabSz="914400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hu-HU" sz="2200" b="0" i="1" noProof="0" smtClean="0"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m:oMathPara>
              </a14:m>
              <a:endParaRPr lang="hu-HU" sz="2200" b="0" i="1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7212BEA6-98B0-4258-B244-6FF71832F5AC}">
          <dgm:prSet phldrT="[Text]" custT="1"/>
          <dgm:spPr/>
          <dgm:t>
            <a:bodyPr/>
            <a:lstStyle/>
            <a:p>
              <a:pPr marL="457200" algn="l" defTabSz="914400">
                <a:buNone/>
              </a:pP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𝑄=〖10〗^6/(𝑅_𝑤 (− 𝑅_𝑑/𝑅_𝑤   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∙𝑘_1+𝑘_(2 )+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𝑘_3/𝑇_𝑚 ) )</a:t>
              </a:r>
              <a:endParaRPr lang="hu-HU" sz="2200" b="0" i="1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8793B532-8721-4364-9576-9D754FDAD126}" type="parTrans" cxnId="{2F3CD894-0EE9-4271-AE2C-B40BE497850F}">
      <dgm:prSet/>
      <dgm:spPr/>
      <dgm:t>
        <a:bodyPr/>
        <a:lstStyle/>
        <a:p>
          <a:endParaRPr lang="hu-HU"/>
        </a:p>
      </dgm:t>
    </dgm:pt>
    <dgm:pt modelId="{965091EB-6144-4B1F-9255-09944E22F30B}" type="sibTrans" cxnId="{2F3CD894-0EE9-4271-AE2C-B40BE497850F}">
      <dgm:prSet/>
      <dgm:spPr/>
      <dgm:t>
        <a:bodyPr/>
        <a:lstStyle/>
        <a:p>
          <a:endParaRPr lang="hu-HU"/>
        </a:p>
      </dgm:t>
    </dgm:pt>
    <mc:AlternateContent xmlns:mc="http://schemas.openxmlformats.org/markup-compatibility/2006" xmlns:a14="http://schemas.microsoft.com/office/drawing/2010/main">
      <mc:Choice Requires="a14">
        <dgm:pt modelId="{04ED05B7-B2AF-471E-A426-41320156C13F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hu-HU" sz="2200" b="0" i="1" noProof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20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hu-HU" sz="2200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20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hu-HU" sz="2200" b="0" i="0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d>
                          <m:d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acc>
                              <m:accPr>
                                <m:chr m:val="̅"/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</m:acc>
                          </m:e>
                        </m:d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20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hu-HU" sz="2200" b="0" i="0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sz="22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acc>
                              <m:accPr>
                                <m:chr m:val="̅"/>
                                <m:ctrlP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hu-HU" sz="22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e>
                            </m:acc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lang="hu-HU" sz="22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lang="hu-HU" sz="2200" b="0" i="0" noProof="0" dirty="0">
                <a:latin typeface="Calibri"/>
                <a:ea typeface="+mn-ea"/>
                <a:cs typeface="+mn-cs"/>
              </a:endParaRPr>
            </a:p>
          </dgm:t>
        </dgm:pt>
      </mc:Choice>
      <mc:Fallback xmlns="">
        <dgm:pt modelId="{04ED05B7-B2AF-471E-A426-41320156C13F}">
          <dgm:prSet phldrT="[Text]" custT="1"/>
          <dgm:spPr/>
          <dgm:t>
            <a:bodyPr/>
            <a:lstStyle/>
            <a:p>
              <a:pPr/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𝑄=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1/(</a:t>
              </a:r>
              <a:r>
                <a:rPr lang="hu-HU" sz="2200" i="0" smtClean="0"/>
                <a:t>a</a:t>
              </a:r>
              <a:r>
                <a:rPr lang="hu-HU" sz="2200" i="0" baseline="-25000" smtClean="0"/>
                <a:t>0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+</a:t>
              </a:r>
              <a:r>
                <a:rPr lang="hu-HU" sz="2200" i="0" smtClean="0"/>
                <a:t>a</a:t>
              </a:r>
              <a:r>
                <a:rPr lang="hu-HU" sz="2200" b="0" i="0" baseline="-25000" smtClean="0">
                  <a:latin typeface="Cambria Math" panose="02040503050406030204" pitchFamily="18" charset="0"/>
                </a:rPr>
                <a:t>1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(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𝑇_𝑠+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𝑇 ̅ )+</a:t>
              </a:r>
              <a:r>
                <a:rPr lang="hu-HU" sz="2200" i="0" smtClean="0">
                  <a:latin typeface="Cambria Math" panose="02040503050406030204" pitchFamily="18" charset="0"/>
                </a:rPr>
                <a:t>a</a:t>
              </a:r>
              <a:r>
                <a:rPr lang="hu-HU" sz="2200" b="0" i="0" baseline="-25000" smtClean="0">
                  <a:latin typeface="Cambria Math" panose="02040503050406030204" pitchFamily="18" charset="0"/>
                </a:rPr>
                <a:t>2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∙〖〖(𝑇〗_𝑠+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𝑇 ̅</a:t>
              </a:r>
              <a:r>
                <a:rPr lang="hu-HU" sz="2200" b="0" i="0" noProof="0" smtClean="0"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)〗^2 </a:t>
              </a:r>
              <a:r>
                <a:rPr lang="hu-HU" sz="2200" b="0" i="0" noProof="0" smtClean="0">
                  <a:latin typeface="Cambria Math" panose="02040503050406030204" pitchFamily="18" charset="0"/>
                  <a:ea typeface="+mn-ea"/>
                  <a:cs typeface="+mn-cs"/>
                </a:rPr>
                <a:t>)</a:t>
              </a:r>
              <a:endParaRPr lang="hu-HU" sz="2200" b="0" i="0" noProof="0" dirty="0">
                <a:latin typeface="Calibri"/>
                <a:ea typeface="+mn-ea"/>
                <a:cs typeface="+mn-cs"/>
              </a:endParaRPr>
            </a:p>
          </dgm:t>
        </dgm:pt>
      </mc:Fallback>
    </mc:AlternateContent>
    <dgm:pt modelId="{2F9FE031-C5C0-4431-8895-FA7841603A58}" type="parTrans" cxnId="{0A06903E-9FD8-44AC-A6FC-270576AC7C49}">
      <dgm:prSet/>
      <dgm:spPr/>
      <dgm:t>
        <a:bodyPr/>
        <a:lstStyle/>
        <a:p>
          <a:endParaRPr lang="hu-HU"/>
        </a:p>
      </dgm:t>
    </dgm:pt>
    <dgm:pt modelId="{9D2673ED-A99B-4250-8FB7-1620E4ACEF3E}" type="sibTrans" cxnId="{0A06903E-9FD8-44AC-A6FC-270576AC7C49}">
      <dgm:prSet/>
      <dgm:spPr/>
      <dgm:t>
        <a:bodyPr/>
        <a:lstStyle/>
        <a:p>
          <a:endParaRPr lang="hu-HU"/>
        </a:p>
      </dgm:t>
    </dgm:pt>
    <dgm:pt modelId="{B40F85B3-C950-4781-A3D0-9651C2FB9886}" type="pres">
      <dgm:prSet presAssocID="{CF9055CF-8DEB-4A02-949A-DE72B6AC5D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621D985-2ED2-47F0-8416-33F61756F79F}" type="pres">
      <dgm:prSet presAssocID="{E5E95E82-EF79-43CA-AA86-43B0E1CBCD3F}" presName="composite" presStyleCnt="0"/>
      <dgm:spPr/>
    </dgm:pt>
    <dgm:pt modelId="{EC2082D5-AEC0-45AB-995B-301670AB50AC}" type="pres">
      <dgm:prSet presAssocID="{E5E95E82-EF79-43CA-AA86-43B0E1CBCD3F}" presName="imgShp" presStyleLbl="fgImgPlace1" presStyleIdx="0" presStyleCnt="2" custLinFactNeighborX="-64513" custLinFactNeighborY="489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FD07C15-A6E9-4CF8-9895-BAE5731227DC}" type="pres">
      <dgm:prSet presAssocID="{E5E95E82-EF79-43CA-AA86-43B0E1CBCD3F}" presName="txShp" presStyleLbl="node1" presStyleIdx="0" presStyleCnt="2" custScaleX="121998" custScaleY="1753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DF1FEE-C07D-46CD-BAD8-0C57BAF549CD}" type="pres">
      <dgm:prSet presAssocID="{BF76010C-5523-4E13-B3E7-886DCE6AEBD4}" presName="spacing" presStyleCnt="0"/>
      <dgm:spPr/>
    </dgm:pt>
    <dgm:pt modelId="{8DB915E1-7BA7-4E7F-9AA4-6EC035442577}" type="pres">
      <dgm:prSet presAssocID="{BEA097A3-E621-44FB-B56F-B3DC20FB6019}" presName="composite" presStyleCnt="0"/>
      <dgm:spPr/>
    </dgm:pt>
    <dgm:pt modelId="{2607F165-D477-4203-8B11-2197EE9B97B6}" type="pres">
      <dgm:prSet presAssocID="{BEA097A3-E621-44FB-B56F-B3DC20FB6019}" presName="imgShp" presStyleLbl="fgImgPlace1" presStyleIdx="1" presStyleCnt="2" custLinFactNeighborX="-64513" custLinFactNeighborY="6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44A4F33-2F0F-43E2-846C-E1EFEA7734A7}" type="pres">
      <dgm:prSet presAssocID="{BEA097A3-E621-44FB-B56F-B3DC20FB6019}" presName="txShp" presStyleLbl="node1" presStyleIdx="1" presStyleCnt="2" custScaleX="121702" custLinFactNeighborX="0" custLinFactNeighborY="-860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5C9886C-EE7F-4047-B202-BCF9B99FFCEF}" type="presOf" srcId="{7212BEA6-98B0-4258-B244-6FF71832F5AC}" destId="{FFD07C15-A6E9-4CF8-9895-BAE5731227DC}" srcOrd="0" destOrd="4" presId="urn:microsoft.com/office/officeart/2005/8/layout/vList3"/>
    <dgm:cxn modelId="{B8049220-B361-4746-982F-6AF47CFBF56A}" type="presOf" srcId="{04ED05B7-B2AF-471E-A426-41320156C13F}" destId="{F44A4F33-2F0F-43E2-846C-E1EFEA7734A7}" srcOrd="0" destOrd="2" presId="urn:microsoft.com/office/officeart/2005/8/layout/vList3"/>
    <dgm:cxn modelId="{A76240AD-13F6-40C0-BD9B-102D5EC0AE51}" srcId="{CF9055CF-8DEB-4A02-949A-DE72B6AC5D37}" destId="{E5E95E82-EF79-43CA-AA86-43B0E1CBCD3F}" srcOrd="0" destOrd="0" parTransId="{FD76A3AE-1B6C-45A0-8E84-63160283749F}" sibTransId="{BF76010C-5523-4E13-B3E7-886DCE6AEBD4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21A35227-4BD4-49E0-A190-E4F4121D7BC7}" type="presOf" srcId="{A81358E0-3DE7-41AD-A28C-ABB22548B1F6}" destId="{FFD07C15-A6E9-4CF8-9895-BAE5731227DC}" srcOrd="0" destOrd="1" presId="urn:microsoft.com/office/officeart/2005/8/layout/vList3"/>
    <dgm:cxn modelId="{2F3CD894-0EE9-4271-AE2C-B40BE497850F}" srcId="{37A7C994-CC74-44DD-8777-ED6736B35821}" destId="{7212BEA6-98B0-4258-B244-6FF71832F5AC}" srcOrd="0" destOrd="0" parTransId="{8793B532-8721-4364-9576-9D754FDAD126}" sibTransId="{965091EB-6144-4B1F-9255-09944E22F30B}"/>
    <dgm:cxn modelId="{9C1E772F-1C73-4178-973A-B55CBFC16D39}" type="presOf" srcId="{0DF1FD40-1B49-4B5A-9D9F-A2E53693D5C7}" destId="{F44A4F33-2F0F-43E2-846C-E1EFEA7734A7}" srcOrd="0" destOrd="1" presId="urn:microsoft.com/office/officeart/2005/8/layout/vList3"/>
    <dgm:cxn modelId="{0A06903E-9FD8-44AC-A6FC-270576AC7C49}" srcId="{0DF1FD40-1B49-4B5A-9D9F-A2E53693D5C7}" destId="{04ED05B7-B2AF-471E-A426-41320156C13F}" srcOrd="0" destOrd="0" parTransId="{2F9FE031-C5C0-4431-8895-FA7841603A58}" sibTransId="{9D2673ED-A99B-4250-8FB7-1620E4ACEF3E}"/>
    <dgm:cxn modelId="{3C984116-7FBB-4AC9-8F9E-6C3ED562A699}" srcId="{CF9055CF-8DEB-4A02-949A-DE72B6AC5D37}" destId="{BEA097A3-E621-44FB-B56F-B3DC20FB6019}" srcOrd="1" destOrd="0" parTransId="{4AE0A8C2-F41B-4751-B42C-445FAE794F0D}" sibTransId="{AACB2EE8-1836-478F-BA69-0A9DC9448537}"/>
    <dgm:cxn modelId="{80CA94E9-55EF-4A7A-96D9-58955A3F8715}" type="presOf" srcId="{111F2E08-B521-4106-89BB-CD8C7F00165D}" destId="{FFD07C15-A6E9-4CF8-9895-BAE5731227DC}" srcOrd="0" destOrd="2" presId="urn:microsoft.com/office/officeart/2005/8/layout/vList3"/>
    <dgm:cxn modelId="{FB3947E5-BBE4-452C-842B-7296909A9205}" type="presOf" srcId="{37A7C994-CC74-44DD-8777-ED6736B35821}" destId="{FFD07C15-A6E9-4CF8-9895-BAE5731227DC}" srcOrd="0" destOrd="3" presId="urn:microsoft.com/office/officeart/2005/8/layout/vList3"/>
    <dgm:cxn modelId="{1C5CE732-A00F-4C06-A1A8-B209BC6B496D}" srcId="{E5E95E82-EF79-43CA-AA86-43B0E1CBCD3F}" destId="{37A7C994-CC74-44DD-8777-ED6736B35821}" srcOrd="1" destOrd="0" parTransId="{03F017E7-7E3C-4E2C-9CEF-B07099F38801}" sibTransId="{118572A4-3B5E-487E-8015-6A319369077F}"/>
    <dgm:cxn modelId="{00001F0A-B851-486C-931F-E68CC552701F}" srcId="{BEA097A3-E621-44FB-B56F-B3DC20FB6019}" destId="{D4D806BA-49DF-4F80-8F28-6CB56C87C3B7}" srcOrd="1" destOrd="0" parTransId="{B7191B92-03E3-4B6B-9491-37A04FAA3FB2}" sibTransId="{6F712F46-0712-4EA4-87F6-BB48AB6A493B}"/>
    <dgm:cxn modelId="{E6C8EAA6-A114-4462-A79A-146CC84319FF}" srcId="{A81358E0-3DE7-41AD-A28C-ABB22548B1F6}" destId="{111F2E08-B521-4106-89BB-CD8C7F00165D}" srcOrd="0" destOrd="0" parTransId="{596AA0D1-AD33-46DB-A364-7DB26F36C66E}" sibTransId="{601410BB-AF4B-4D08-8B7A-5C893D05C771}"/>
    <dgm:cxn modelId="{783EA90A-6871-4D2E-9CE1-0463F2FF84BA}" type="presOf" srcId="{E5E95E82-EF79-43CA-AA86-43B0E1CBCD3F}" destId="{FFD07C15-A6E9-4CF8-9895-BAE5731227DC}" srcOrd="0" destOrd="0" presId="urn:microsoft.com/office/officeart/2005/8/layout/vList3"/>
    <dgm:cxn modelId="{FDF3583E-3A08-4BB6-AE01-B67285EAC583}" srcId="{BEA097A3-E621-44FB-B56F-B3DC20FB6019}" destId="{0DF1FD40-1B49-4B5A-9D9F-A2E53693D5C7}" srcOrd="0" destOrd="0" parTransId="{021A4CD4-DB84-4B38-B077-0C3CC35697E0}" sibTransId="{9BDC94C1-5951-4715-AA74-D0A48353879B}"/>
    <dgm:cxn modelId="{5AF0E703-CC6E-4265-BEEC-2D7C6DEB345A}" type="presOf" srcId="{CF9055CF-8DEB-4A02-949A-DE72B6AC5D37}" destId="{B40F85B3-C950-4781-A3D0-9651C2FB9886}" srcOrd="0" destOrd="0" presId="urn:microsoft.com/office/officeart/2005/8/layout/vList3"/>
    <dgm:cxn modelId="{AA0748B8-C729-4E09-AA4D-35DE468B0854}" type="presOf" srcId="{D4D806BA-49DF-4F80-8F28-6CB56C87C3B7}" destId="{F44A4F33-2F0F-43E2-846C-E1EFEA7734A7}" srcOrd="0" destOrd="3" presId="urn:microsoft.com/office/officeart/2005/8/layout/vList3"/>
    <dgm:cxn modelId="{63708383-56EE-4B02-BF51-B54DD3C06ECE}" type="presOf" srcId="{BEA097A3-E621-44FB-B56F-B3DC20FB6019}" destId="{F44A4F33-2F0F-43E2-846C-E1EFEA7734A7}" srcOrd="0" destOrd="0" presId="urn:microsoft.com/office/officeart/2005/8/layout/vList3"/>
    <dgm:cxn modelId="{3C777887-3A0B-43AC-A771-FE6CBCEC5559}" type="presParOf" srcId="{B40F85B3-C950-4781-A3D0-9651C2FB9886}" destId="{5621D985-2ED2-47F0-8416-33F61756F79F}" srcOrd="0" destOrd="0" presId="urn:microsoft.com/office/officeart/2005/8/layout/vList3"/>
    <dgm:cxn modelId="{EB91CCBE-3F77-4012-A352-1D7385025B76}" type="presParOf" srcId="{5621D985-2ED2-47F0-8416-33F61756F79F}" destId="{EC2082D5-AEC0-45AB-995B-301670AB50AC}" srcOrd="0" destOrd="0" presId="urn:microsoft.com/office/officeart/2005/8/layout/vList3"/>
    <dgm:cxn modelId="{A2A933DC-568E-47B4-889E-4E127F833584}" type="presParOf" srcId="{5621D985-2ED2-47F0-8416-33F61756F79F}" destId="{FFD07C15-A6E9-4CF8-9895-BAE5731227DC}" srcOrd="1" destOrd="0" presId="urn:microsoft.com/office/officeart/2005/8/layout/vList3"/>
    <dgm:cxn modelId="{1DF9F601-C8D3-40EE-B37E-ECE62B1A4297}" type="presParOf" srcId="{B40F85B3-C950-4781-A3D0-9651C2FB9886}" destId="{1EDF1FEE-C07D-46CD-BAD8-0C57BAF549CD}" srcOrd="1" destOrd="0" presId="urn:microsoft.com/office/officeart/2005/8/layout/vList3"/>
    <dgm:cxn modelId="{3E3C7C7B-4BC3-4FA7-B7CF-9BDE5C6F1C21}" type="presParOf" srcId="{B40F85B3-C950-4781-A3D0-9651C2FB9886}" destId="{8DB915E1-7BA7-4E7F-9AA4-6EC035442577}" srcOrd="2" destOrd="0" presId="urn:microsoft.com/office/officeart/2005/8/layout/vList3"/>
    <dgm:cxn modelId="{080D9D37-39CB-4F12-B7DD-A2954C122FF3}" type="presParOf" srcId="{8DB915E1-7BA7-4E7F-9AA4-6EC035442577}" destId="{2607F165-D477-4203-8B11-2197EE9B97B6}" srcOrd="0" destOrd="0" presId="urn:microsoft.com/office/officeart/2005/8/layout/vList3"/>
    <dgm:cxn modelId="{B9196F2B-FBF0-4ED6-A44E-C45138D9FCB7}" type="presParOf" srcId="{8DB915E1-7BA7-4E7F-9AA4-6EC035442577}" destId="{F44A4F33-2F0F-43E2-846C-E1EFEA7734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7C994-CC74-44DD-8777-ED6736B35821}">
      <dgm:prSet phldrT="[Text]" custT="1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A81358E0-3DE7-41AD-A28C-ABB22548B1F6}">
      <dgm:prSet phldrT="[Text]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E5E95E82-EF79-43CA-AA86-43B0E1CBCD3F}">
      <dgm:prSet phldrT="[Text]" custT="1"/>
      <dgm:spPr>
        <a:blipFill>
          <a:blip xmlns:r="http://schemas.openxmlformats.org/officeDocument/2006/relationships" r:embed="rId1"/>
          <a:stretch>
            <a:fillRect t="-1075"/>
          </a:stretch>
        </a:blip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118572A4-3B5E-487E-8015-6A319369077F}" type="sibTrans" cxnId="{1C5CE732-A00F-4C06-A1A8-B209BC6B496D}">
      <dgm:prSet/>
      <dgm:spPr/>
      <dgm:t>
        <a:bodyPr/>
        <a:lstStyle/>
        <a:p>
          <a:endParaRPr lang="en-US"/>
        </a:p>
      </dgm:t>
    </dgm:pt>
    <dgm:pt modelId="{03F017E7-7E3C-4E2C-9CEF-B07099F38801}" type="parTrans" cxnId="{1C5CE732-A00F-4C06-A1A8-B209BC6B496D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BEA097A3-E621-44FB-B56F-B3DC20FB6019}">
      <dgm:prSet phldrT="[Text]" custT="1"/>
      <dgm:spPr>
        <a:blipFill>
          <a:blip xmlns:r="http://schemas.openxmlformats.org/officeDocument/2006/relationships" r:embed="rId2"/>
          <a:stretch>
            <a:fillRect t="-1493"/>
          </a:stretch>
        </a:blip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4AE0A8C2-F41B-4751-B42C-445FAE794F0D}" type="parTrans" cxnId="{3C984116-7FBB-4AC9-8F9E-6C3ED562A699}">
      <dgm:prSet/>
      <dgm:spPr/>
      <dgm:t>
        <a:bodyPr/>
        <a:lstStyle/>
        <a:p>
          <a:endParaRPr lang="hu-HU"/>
        </a:p>
      </dgm:t>
    </dgm:pt>
    <dgm:pt modelId="{AACB2EE8-1836-478F-BA69-0A9DC9448537}" type="sibTrans" cxnId="{3C984116-7FBB-4AC9-8F9E-6C3ED562A699}">
      <dgm:prSet/>
      <dgm:spPr/>
      <dgm:t>
        <a:bodyPr/>
        <a:lstStyle/>
        <a:p>
          <a:endParaRPr lang="hu-HU"/>
        </a:p>
      </dgm:t>
    </dgm:pt>
    <dgm:pt modelId="{0DF1FD40-1B49-4B5A-9D9F-A2E53693D5C7}">
      <dgm:prSet phldrT="[Text]" custT="1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021A4CD4-DB84-4B38-B077-0C3CC35697E0}" type="parTrans" cxnId="{FDF3583E-3A08-4BB6-AE01-B67285EAC583}">
      <dgm:prSet/>
      <dgm:spPr/>
      <dgm:t>
        <a:bodyPr/>
        <a:lstStyle/>
        <a:p>
          <a:endParaRPr lang="hu-HU"/>
        </a:p>
      </dgm:t>
    </dgm:pt>
    <dgm:pt modelId="{9BDC94C1-5951-4715-AA74-D0A48353879B}" type="sibTrans" cxnId="{FDF3583E-3A08-4BB6-AE01-B67285EAC583}">
      <dgm:prSet/>
      <dgm:spPr/>
      <dgm:t>
        <a:bodyPr/>
        <a:lstStyle/>
        <a:p>
          <a:endParaRPr lang="hu-HU"/>
        </a:p>
      </dgm:t>
    </dgm:pt>
    <dgm:pt modelId="{D4D806BA-49DF-4F80-8F28-6CB56C87C3B7}">
      <dgm:prSet phldrT="[Text]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B7191B92-03E3-4B6B-9491-37A04FAA3FB2}" type="parTrans" cxnId="{00001F0A-B851-486C-931F-E68CC552701F}">
      <dgm:prSet/>
      <dgm:spPr/>
      <dgm:t>
        <a:bodyPr/>
        <a:lstStyle/>
        <a:p>
          <a:endParaRPr lang="hu-HU"/>
        </a:p>
      </dgm:t>
    </dgm:pt>
    <dgm:pt modelId="{6F712F46-0712-4EA4-87F6-BB48AB6A493B}" type="sibTrans" cxnId="{00001F0A-B851-486C-931F-E68CC552701F}">
      <dgm:prSet/>
      <dgm:spPr/>
      <dgm:t>
        <a:bodyPr/>
        <a:lstStyle/>
        <a:p>
          <a:endParaRPr lang="hu-HU"/>
        </a:p>
      </dgm:t>
    </dgm:pt>
    <dgm:pt modelId="{111F2E08-B521-4106-89BB-CD8C7F00165D}">
      <dgm:prSet phldrT="[Text]" custT="1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596AA0D1-AD33-46DB-A364-7DB26F36C66E}" type="parTrans" cxnId="{E6C8EAA6-A114-4462-A79A-146CC84319FF}">
      <dgm:prSet/>
      <dgm:spPr/>
      <dgm:t>
        <a:bodyPr/>
        <a:lstStyle/>
        <a:p>
          <a:endParaRPr lang="hu-HU"/>
        </a:p>
      </dgm:t>
    </dgm:pt>
    <dgm:pt modelId="{601410BB-AF4B-4D08-8B7A-5C893D05C771}" type="sibTrans" cxnId="{E6C8EAA6-A114-4462-A79A-146CC84319FF}">
      <dgm:prSet/>
      <dgm:spPr/>
      <dgm:t>
        <a:bodyPr/>
        <a:lstStyle/>
        <a:p>
          <a:endParaRPr lang="hu-HU"/>
        </a:p>
      </dgm:t>
    </dgm:pt>
    <dgm:pt modelId="{7212BEA6-98B0-4258-B244-6FF71832F5AC}">
      <dgm:prSet phldrT="[Text]" custT="1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8793B532-8721-4364-9576-9D754FDAD126}" type="parTrans" cxnId="{2F3CD894-0EE9-4271-AE2C-B40BE497850F}">
      <dgm:prSet/>
      <dgm:spPr/>
      <dgm:t>
        <a:bodyPr/>
        <a:lstStyle/>
        <a:p>
          <a:endParaRPr lang="hu-HU"/>
        </a:p>
      </dgm:t>
    </dgm:pt>
    <dgm:pt modelId="{965091EB-6144-4B1F-9255-09944E22F30B}" type="sibTrans" cxnId="{2F3CD894-0EE9-4271-AE2C-B40BE497850F}">
      <dgm:prSet/>
      <dgm:spPr/>
      <dgm:t>
        <a:bodyPr/>
        <a:lstStyle/>
        <a:p>
          <a:endParaRPr lang="hu-HU"/>
        </a:p>
      </dgm:t>
    </dgm:pt>
    <dgm:pt modelId="{04ED05B7-B2AF-471E-A426-41320156C13F}">
      <dgm:prSet phldrT="[Text]" custT="1"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2F9FE031-C5C0-4431-8895-FA7841603A58}" type="parTrans" cxnId="{0A06903E-9FD8-44AC-A6FC-270576AC7C49}">
      <dgm:prSet/>
      <dgm:spPr/>
      <dgm:t>
        <a:bodyPr/>
        <a:lstStyle/>
        <a:p>
          <a:endParaRPr lang="hu-HU"/>
        </a:p>
      </dgm:t>
    </dgm:pt>
    <dgm:pt modelId="{9D2673ED-A99B-4250-8FB7-1620E4ACEF3E}" type="sibTrans" cxnId="{0A06903E-9FD8-44AC-A6FC-270576AC7C49}">
      <dgm:prSet/>
      <dgm:spPr/>
      <dgm:t>
        <a:bodyPr/>
        <a:lstStyle/>
        <a:p>
          <a:endParaRPr lang="hu-HU"/>
        </a:p>
      </dgm:t>
    </dgm:pt>
    <dgm:pt modelId="{B40F85B3-C950-4781-A3D0-9651C2FB9886}" type="pres">
      <dgm:prSet presAssocID="{CF9055CF-8DEB-4A02-949A-DE72B6AC5D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621D985-2ED2-47F0-8416-33F61756F79F}" type="pres">
      <dgm:prSet presAssocID="{E5E95E82-EF79-43CA-AA86-43B0E1CBCD3F}" presName="composite" presStyleCnt="0"/>
      <dgm:spPr/>
    </dgm:pt>
    <dgm:pt modelId="{EC2082D5-AEC0-45AB-995B-301670AB50AC}" type="pres">
      <dgm:prSet presAssocID="{E5E95E82-EF79-43CA-AA86-43B0E1CBCD3F}" presName="imgShp" presStyleLbl="fgImgPlace1" presStyleIdx="0" presStyleCnt="2" custLinFactNeighborX="-64513" custLinFactNeighborY="489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FD07C15-A6E9-4CF8-9895-BAE5731227DC}" type="pres">
      <dgm:prSet presAssocID="{E5E95E82-EF79-43CA-AA86-43B0E1CBCD3F}" presName="txShp" presStyleLbl="node1" presStyleIdx="0" presStyleCnt="2" custScaleX="121998" custScaleY="1753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DF1FEE-C07D-46CD-BAD8-0C57BAF549CD}" type="pres">
      <dgm:prSet presAssocID="{BF76010C-5523-4E13-B3E7-886DCE6AEBD4}" presName="spacing" presStyleCnt="0"/>
      <dgm:spPr/>
    </dgm:pt>
    <dgm:pt modelId="{8DB915E1-7BA7-4E7F-9AA4-6EC035442577}" type="pres">
      <dgm:prSet presAssocID="{BEA097A3-E621-44FB-B56F-B3DC20FB6019}" presName="composite" presStyleCnt="0"/>
      <dgm:spPr/>
    </dgm:pt>
    <dgm:pt modelId="{2607F165-D477-4203-8B11-2197EE9B97B6}" type="pres">
      <dgm:prSet presAssocID="{BEA097A3-E621-44FB-B56F-B3DC20FB6019}" presName="imgShp" presStyleLbl="fgImgPlace1" presStyleIdx="1" presStyleCnt="2" custLinFactNeighborX="-64513" custLinFactNeighborY="6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hu-HU"/>
        </a:p>
      </dgm:t>
    </dgm:pt>
    <dgm:pt modelId="{F44A4F33-2F0F-43E2-846C-E1EFEA7734A7}" type="pres">
      <dgm:prSet presAssocID="{BEA097A3-E621-44FB-B56F-B3DC20FB6019}" presName="txShp" presStyleLbl="node1" presStyleIdx="1" presStyleCnt="2" custScaleX="121702" custLinFactNeighborX="0" custLinFactNeighborY="-860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5C9886C-EE7F-4047-B202-BCF9B99FFCEF}" type="presOf" srcId="{7212BEA6-98B0-4258-B244-6FF71832F5AC}" destId="{FFD07C15-A6E9-4CF8-9895-BAE5731227DC}" srcOrd="0" destOrd="4" presId="urn:microsoft.com/office/officeart/2005/8/layout/vList3"/>
    <dgm:cxn modelId="{B8049220-B361-4746-982F-6AF47CFBF56A}" type="presOf" srcId="{04ED05B7-B2AF-471E-A426-41320156C13F}" destId="{F44A4F33-2F0F-43E2-846C-E1EFEA7734A7}" srcOrd="0" destOrd="2" presId="urn:microsoft.com/office/officeart/2005/8/layout/vList3"/>
    <dgm:cxn modelId="{A76240AD-13F6-40C0-BD9B-102D5EC0AE51}" srcId="{CF9055CF-8DEB-4A02-949A-DE72B6AC5D37}" destId="{E5E95E82-EF79-43CA-AA86-43B0E1CBCD3F}" srcOrd="0" destOrd="0" parTransId="{FD76A3AE-1B6C-45A0-8E84-63160283749F}" sibTransId="{BF76010C-5523-4E13-B3E7-886DCE6AEBD4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21A35227-4BD4-49E0-A190-E4F4121D7BC7}" type="presOf" srcId="{A81358E0-3DE7-41AD-A28C-ABB22548B1F6}" destId="{FFD07C15-A6E9-4CF8-9895-BAE5731227DC}" srcOrd="0" destOrd="1" presId="urn:microsoft.com/office/officeart/2005/8/layout/vList3"/>
    <dgm:cxn modelId="{2F3CD894-0EE9-4271-AE2C-B40BE497850F}" srcId="{37A7C994-CC74-44DD-8777-ED6736B35821}" destId="{7212BEA6-98B0-4258-B244-6FF71832F5AC}" srcOrd="0" destOrd="0" parTransId="{8793B532-8721-4364-9576-9D754FDAD126}" sibTransId="{965091EB-6144-4B1F-9255-09944E22F30B}"/>
    <dgm:cxn modelId="{9C1E772F-1C73-4178-973A-B55CBFC16D39}" type="presOf" srcId="{0DF1FD40-1B49-4B5A-9D9F-A2E53693D5C7}" destId="{F44A4F33-2F0F-43E2-846C-E1EFEA7734A7}" srcOrd="0" destOrd="1" presId="urn:microsoft.com/office/officeart/2005/8/layout/vList3"/>
    <dgm:cxn modelId="{0A06903E-9FD8-44AC-A6FC-270576AC7C49}" srcId="{0DF1FD40-1B49-4B5A-9D9F-A2E53693D5C7}" destId="{04ED05B7-B2AF-471E-A426-41320156C13F}" srcOrd="0" destOrd="0" parTransId="{2F9FE031-C5C0-4431-8895-FA7841603A58}" sibTransId="{9D2673ED-A99B-4250-8FB7-1620E4ACEF3E}"/>
    <dgm:cxn modelId="{3C984116-7FBB-4AC9-8F9E-6C3ED562A699}" srcId="{CF9055CF-8DEB-4A02-949A-DE72B6AC5D37}" destId="{BEA097A3-E621-44FB-B56F-B3DC20FB6019}" srcOrd="1" destOrd="0" parTransId="{4AE0A8C2-F41B-4751-B42C-445FAE794F0D}" sibTransId="{AACB2EE8-1836-478F-BA69-0A9DC9448537}"/>
    <dgm:cxn modelId="{80CA94E9-55EF-4A7A-96D9-58955A3F8715}" type="presOf" srcId="{111F2E08-B521-4106-89BB-CD8C7F00165D}" destId="{FFD07C15-A6E9-4CF8-9895-BAE5731227DC}" srcOrd="0" destOrd="2" presId="urn:microsoft.com/office/officeart/2005/8/layout/vList3"/>
    <dgm:cxn modelId="{FB3947E5-BBE4-452C-842B-7296909A9205}" type="presOf" srcId="{37A7C994-CC74-44DD-8777-ED6736B35821}" destId="{FFD07C15-A6E9-4CF8-9895-BAE5731227DC}" srcOrd="0" destOrd="3" presId="urn:microsoft.com/office/officeart/2005/8/layout/vList3"/>
    <dgm:cxn modelId="{1C5CE732-A00F-4C06-A1A8-B209BC6B496D}" srcId="{E5E95E82-EF79-43CA-AA86-43B0E1CBCD3F}" destId="{37A7C994-CC74-44DD-8777-ED6736B35821}" srcOrd="1" destOrd="0" parTransId="{03F017E7-7E3C-4E2C-9CEF-B07099F38801}" sibTransId="{118572A4-3B5E-487E-8015-6A319369077F}"/>
    <dgm:cxn modelId="{00001F0A-B851-486C-931F-E68CC552701F}" srcId="{BEA097A3-E621-44FB-B56F-B3DC20FB6019}" destId="{D4D806BA-49DF-4F80-8F28-6CB56C87C3B7}" srcOrd="1" destOrd="0" parTransId="{B7191B92-03E3-4B6B-9491-37A04FAA3FB2}" sibTransId="{6F712F46-0712-4EA4-87F6-BB48AB6A493B}"/>
    <dgm:cxn modelId="{E6C8EAA6-A114-4462-A79A-146CC84319FF}" srcId="{A81358E0-3DE7-41AD-A28C-ABB22548B1F6}" destId="{111F2E08-B521-4106-89BB-CD8C7F00165D}" srcOrd="0" destOrd="0" parTransId="{596AA0D1-AD33-46DB-A364-7DB26F36C66E}" sibTransId="{601410BB-AF4B-4D08-8B7A-5C893D05C771}"/>
    <dgm:cxn modelId="{783EA90A-6871-4D2E-9CE1-0463F2FF84BA}" type="presOf" srcId="{E5E95E82-EF79-43CA-AA86-43B0E1CBCD3F}" destId="{FFD07C15-A6E9-4CF8-9895-BAE5731227DC}" srcOrd="0" destOrd="0" presId="urn:microsoft.com/office/officeart/2005/8/layout/vList3"/>
    <dgm:cxn modelId="{FDF3583E-3A08-4BB6-AE01-B67285EAC583}" srcId="{BEA097A3-E621-44FB-B56F-B3DC20FB6019}" destId="{0DF1FD40-1B49-4B5A-9D9F-A2E53693D5C7}" srcOrd="0" destOrd="0" parTransId="{021A4CD4-DB84-4B38-B077-0C3CC35697E0}" sibTransId="{9BDC94C1-5951-4715-AA74-D0A48353879B}"/>
    <dgm:cxn modelId="{5AF0E703-CC6E-4265-BEEC-2D7C6DEB345A}" type="presOf" srcId="{CF9055CF-8DEB-4A02-949A-DE72B6AC5D37}" destId="{B40F85B3-C950-4781-A3D0-9651C2FB9886}" srcOrd="0" destOrd="0" presId="urn:microsoft.com/office/officeart/2005/8/layout/vList3"/>
    <dgm:cxn modelId="{AA0748B8-C729-4E09-AA4D-35DE468B0854}" type="presOf" srcId="{D4D806BA-49DF-4F80-8F28-6CB56C87C3B7}" destId="{F44A4F33-2F0F-43E2-846C-E1EFEA7734A7}" srcOrd="0" destOrd="3" presId="urn:microsoft.com/office/officeart/2005/8/layout/vList3"/>
    <dgm:cxn modelId="{63708383-56EE-4B02-BF51-B54DD3C06ECE}" type="presOf" srcId="{BEA097A3-E621-44FB-B56F-B3DC20FB6019}" destId="{F44A4F33-2F0F-43E2-846C-E1EFEA7734A7}" srcOrd="0" destOrd="0" presId="urn:microsoft.com/office/officeart/2005/8/layout/vList3"/>
    <dgm:cxn modelId="{3C777887-3A0B-43AC-A771-FE6CBCEC5559}" type="presParOf" srcId="{B40F85B3-C950-4781-A3D0-9651C2FB9886}" destId="{5621D985-2ED2-47F0-8416-33F61756F79F}" srcOrd="0" destOrd="0" presId="urn:microsoft.com/office/officeart/2005/8/layout/vList3"/>
    <dgm:cxn modelId="{EB91CCBE-3F77-4012-A352-1D7385025B76}" type="presParOf" srcId="{5621D985-2ED2-47F0-8416-33F61756F79F}" destId="{EC2082D5-AEC0-45AB-995B-301670AB50AC}" srcOrd="0" destOrd="0" presId="urn:microsoft.com/office/officeart/2005/8/layout/vList3"/>
    <dgm:cxn modelId="{A2A933DC-568E-47B4-889E-4E127F833584}" type="presParOf" srcId="{5621D985-2ED2-47F0-8416-33F61756F79F}" destId="{FFD07C15-A6E9-4CF8-9895-BAE5731227DC}" srcOrd="1" destOrd="0" presId="urn:microsoft.com/office/officeart/2005/8/layout/vList3"/>
    <dgm:cxn modelId="{1DF9F601-C8D3-40EE-B37E-ECE62B1A4297}" type="presParOf" srcId="{B40F85B3-C950-4781-A3D0-9651C2FB9886}" destId="{1EDF1FEE-C07D-46CD-BAD8-0C57BAF549CD}" srcOrd="1" destOrd="0" presId="urn:microsoft.com/office/officeart/2005/8/layout/vList3"/>
    <dgm:cxn modelId="{3E3C7C7B-4BC3-4FA7-B7CF-9BDE5C6F1C21}" type="presParOf" srcId="{B40F85B3-C950-4781-A3D0-9651C2FB9886}" destId="{8DB915E1-7BA7-4E7F-9AA4-6EC035442577}" srcOrd="2" destOrd="0" presId="urn:microsoft.com/office/officeart/2005/8/layout/vList3"/>
    <dgm:cxn modelId="{080D9D37-39CB-4F12-B7DD-A2954C122FF3}" type="presParOf" srcId="{8DB915E1-7BA7-4E7F-9AA4-6EC035442577}" destId="{2607F165-D477-4203-8B11-2197EE9B97B6}" srcOrd="0" destOrd="0" presId="urn:microsoft.com/office/officeart/2005/8/layout/vList3"/>
    <dgm:cxn modelId="{B9196F2B-FBF0-4ED6-A44E-C45138D9FCB7}" type="presParOf" srcId="{8DB915E1-7BA7-4E7F-9AA4-6EC035442577}" destId="{F44A4F33-2F0F-43E2-846C-E1EFEA7734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637E05-251F-47E2-8B6C-6055AC70499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23AA794-69F3-414D-BC24-2ACAE9AA07B3}">
      <dgm:prSet phldrT="[Szöveg]" custT="1"/>
      <dgm:spPr/>
      <dgm:t>
        <a:bodyPr/>
        <a:lstStyle/>
        <a:p>
          <a:pPr algn="ctr"/>
          <a:r>
            <a:rPr lang="hu-HU" sz="1700" dirty="0" smtClean="0">
              <a:solidFill>
                <a:srgbClr val="3C4743"/>
              </a:solidFill>
            </a:rPr>
            <a:t>NOAA – Nemzeti Óceáni és Légköri Hivatal</a:t>
          </a:r>
        </a:p>
        <a:p>
          <a:pPr algn="ctr"/>
          <a:r>
            <a:rPr lang="hu-HU" sz="1700" dirty="0" smtClean="0">
              <a:solidFill>
                <a:srgbClr val="3C4743"/>
              </a:solidFill>
            </a:rPr>
            <a:t>20 rádiószonda állomás  – FSL fájl – 2010-2015.</a:t>
          </a:r>
        </a:p>
      </dgm:t>
    </dgm:pt>
    <dgm:pt modelId="{F340CD03-8C4D-4663-9D83-4843E1721AEA}" type="parTrans" cxnId="{75B83077-8C2D-4260-ABE2-2D64C1232506}">
      <dgm:prSet/>
      <dgm:spPr/>
      <dgm:t>
        <a:bodyPr/>
        <a:lstStyle/>
        <a:p>
          <a:endParaRPr lang="hu-HU"/>
        </a:p>
      </dgm:t>
    </dgm:pt>
    <dgm:pt modelId="{D2C2AA40-FDB0-48A3-A4A4-2F3CC2D5C521}" type="sibTrans" cxnId="{75B83077-8C2D-4260-ABE2-2D64C1232506}">
      <dgm:prSet/>
      <dgm:spPr/>
      <dgm:t>
        <a:bodyPr/>
        <a:lstStyle/>
        <a:p>
          <a:endParaRPr lang="hu-HU"/>
        </a:p>
      </dgm:t>
    </dgm:pt>
    <dgm:pt modelId="{9B6CAFCD-6F03-46A5-83C8-C62BF4454226}" type="pres">
      <dgm:prSet presAssocID="{9C637E05-251F-47E2-8B6C-6055AC70499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C3F53BA-CDD4-405F-B013-EC27D44F6043}" type="pres">
      <dgm:prSet presAssocID="{9C637E05-251F-47E2-8B6C-6055AC704997}" presName="ellipse" presStyleLbl="trBgShp" presStyleIdx="0" presStyleCnt="1" custScaleX="93615" custScaleY="68498" custLinFactNeighborX="-1359" custLinFactNeighborY="18446"/>
      <dgm:spPr/>
    </dgm:pt>
    <dgm:pt modelId="{E6798A09-94F8-47CA-BBB4-EBFAFAAC854F}" type="pres">
      <dgm:prSet presAssocID="{9C637E05-251F-47E2-8B6C-6055AC704997}" presName="arrow1" presStyleLbl="fgShp" presStyleIdx="0" presStyleCnt="1" custScaleX="58703" custScaleY="56461" custLinFactY="-36069" custLinFactNeighborX="-321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83CA217C-F81E-4849-9012-77E8E2D9CC69}" type="pres">
      <dgm:prSet presAssocID="{9C637E05-251F-47E2-8B6C-6055AC704997}" presName="rectangle" presStyleLbl="revTx" presStyleIdx="0" presStyleCnt="1" custScaleX="100346" custScaleY="82690" custLinFactY="-155563" custLinFactNeighborX="379" custLinFactNeighborY="-2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B356E92-675D-4CEA-988E-CE8A879D7172}" type="pres">
      <dgm:prSet presAssocID="{9C637E05-251F-47E2-8B6C-6055AC704997}" presName="funnel" presStyleLbl="trAlignAcc1" presStyleIdx="0" presStyleCnt="1" custScaleX="93615" custScaleY="68498"/>
      <dgm:spPr/>
    </dgm:pt>
  </dgm:ptLst>
  <dgm:cxnLst>
    <dgm:cxn modelId="{97DED72D-21E5-47FE-BDFF-128FD7A41232}" type="presOf" srcId="{9C637E05-251F-47E2-8B6C-6055AC704997}" destId="{9B6CAFCD-6F03-46A5-83C8-C62BF4454226}" srcOrd="0" destOrd="0" presId="urn:microsoft.com/office/officeart/2005/8/layout/funnel1"/>
    <dgm:cxn modelId="{8BC39ED0-F4B3-4BA6-B42E-F1CB3F4D2FC2}" type="presOf" srcId="{923AA794-69F3-414D-BC24-2ACAE9AA07B3}" destId="{83CA217C-F81E-4849-9012-77E8E2D9CC69}" srcOrd="0" destOrd="0" presId="urn:microsoft.com/office/officeart/2005/8/layout/funnel1"/>
    <dgm:cxn modelId="{75B83077-8C2D-4260-ABE2-2D64C1232506}" srcId="{9C637E05-251F-47E2-8B6C-6055AC704997}" destId="{923AA794-69F3-414D-BC24-2ACAE9AA07B3}" srcOrd="0" destOrd="0" parTransId="{F340CD03-8C4D-4663-9D83-4843E1721AEA}" sibTransId="{D2C2AA40-FDB0-48A3-A4A4-2F3CC2D5C521}"/>
    <dgm:cxn modelId="{26123485-BF38-4755-A8C0-8D199FC006DA}" type="presParOf" srcId="{9B6CAFCD-6F03-46A5-83C8-C62BF4454226}" destId="{6C3F53BA-CDD4-405F-B013-EC27D44F6043}" srcOrd="0" destOrd="0" presId="urn:microsoft.com/office/officeart/2005/8/layout/funnel1"/>
    <dgm:cxn modelId="{49BF1C59-6746-4B84-A54B-7D920A8D4148}" type="presParOf" srcId="{9B6CAFCD-6F03-46A5-83C8-C62BF4454226}" destId="{E6798A09-94F8-47CA-BBB4-EBFAFAAC854F}" srcOrd="1" destOrd="0" presId="urn:microsoft.com/office/officeart/2005/8/layout/funnel1"/>
    <dgm:cxn modelId="{B4DB5736-E1B6-4309-8C6F-68D7AEA8988D}" type="presParOf" srcId="{9B6CAFCD-6F03-46A5-83C8-C62BF4454226}" destId="{83CA217C-F81E-4849-9012-77E8E2D9CC69}" srcOrd="2" destOrd="0" presId="urn:microsoft.com/office/officeart/2005/8/layout/funnel1"/>
    <dgm:cxn modelId="{CDB88351-025F-4A9A-8DCE-7D3631E646D8}" type="presParOf" srcId="{9B6CAFCD-6F03-46A5-83C8-C62BF4454226}" destId="{7B356E92-675D-4CEA-988E-CE8A879D7172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637E05-251F-47E2-8B6C-6055AC70499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23AA794-69F3-414D-BC24-2ACAE9AA07B3}">
      <dgm:prSet phldrT="[Szöveg]" custT="1"/>
      <dgm:spPr/>
      <dgm:t>
        <a:bodyPr/>
        <a:lstStyle/>
        <a:p>
          <a:pPr algn="ctr"/>
          <a:r>
            <a:rPr lang="hu-HU" sz="1700" dirty="0" smtClean="0">
              <a:solidFill>
                <a:srgbClr val="3C4743"/>
              </a:solidFill>
            </a:rPr>
            <a:t>GRUAN – GCOS Felsőlégköri Referencia Hálózat</a:t>
          </a:r>
        </a:p>
        <a:p>
          <a:pPr algn="ctr"/>
          <a:r>
            <a:rPr lang="hu-HU" sz="1700" dirty="0" smtClean="0">
              <a:solidFill>
                <a:srgbClr val="3C4743"/>
              </a:solidFill>
            </a:rPr>
            <a:t>10 rádiószonda állomás  – NETCDF fájl – 2006-2016.</a:t>
          </a:r>
        </a:p>
      </dgm:t>
    </dgm:pt>
    <dgm:pt modelId="{F340CD03-8C4D-4663-9D83-4843E1721AEA}" type="parTrans" cxnId="{75B83077-8C2D-4260-ABE2-2D64C1232506}">
      <dgm:prSet/>
      <dgm:spPr/>
      <dgm:t>
        <a:bodyPr/>
        <a:lstStyle/>
        <a:p>
          <a:endParaRPr lang="hu-HU"/>
        </a:p>
      </dgm:t>
    </dgm:pt>
    <dgm:pt modelId="{D2C2AA40-FDB0-48A3-A4A4-2F3CC2D5C521}" type="sibTrans" cxnId="{75B83077-8C2D-4260-ABE2-2D64C1232506}">
      <dgm:prSet/>
      <dgm:spPr/>
      <dgm:t>
        <a:bodyPr/>
        <a:lstStyle/>
        <a:p>
          <a:endParaRPr lang="hu-HU"/>
        </a:p>
      </dgm:t>
    </dgm:pt>
    <dgm:pt modelId="{9B6CAFCD-6F03-46A5-83C8-C62BF4454226}" type="pres">
      <dgm:prSet presAssocID="{9C637E05-251F-47E2-8B6C-6055AC70499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C3F53BA-CDD4-405F-B013-EC27D44F6043}" type="pres">
      <dgm:prSet presAssocID="{9C637E05-251F-47E2-8B6C-6055AC704997}" presName="ellipse" presStyleLbl="trBgShp" presStyleIdx="0" presStyleCnt="1" custScaleX="93615" custScaleY="68498" custLinFactNeighborX="-1359" custLinFactNeighborY="18446"/>
      <dgm:spPr/>
    </dgm:pt>
    <dgm:pt modelId="{E6798A09-94F8-47CA-BBB4-EBFAFAAC854F}" type="pres">
      <dgm:prSet presAssocID="{9C637E05-251F-47E2-8B6C-6055AC704997}" presName="arrow1" presStyleLbl="fgShp" presStyleIdx="0" presStyleCnt="1" custScaleX="58703" custScaleY="56461" custLinFactY="-36069" custLinFactNeighborX="-321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83CA217C-F81E-4849-9012-77E8E2D9CC69}" type="pres">
      <dgm:prSet presAssocID="{9C637E05-251F-47E2-8B6C-6055AC704997}" presName="rectangle" presStyleLbl="revTx" presStyleIdx="0" presStyleCnt="1" custScaleX="100346" custScaleY="82690" custLinFactY="-155563" custLinFactNeighborX="379" custLinFactNeighborY="-2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B356E92-675D-4CEA-988E-CE8A879D7172}" type="pres">
      <dgm:prSet presAssocID="{9C637E05-251F-47E2-8B6C-6055AC704997}" presName="funnel" presStyleLbl="trAlignAcc1" presStyleIdx="0" presStyleCnt="1" custScaleX="93615" custScaleY="68498"/>
      <dgm:spPr/>
    </dgm:pt>
  </dgm:ptLst>
  <dgm:cxnLst>
    <dgm:cxn modelId="{97DED72D-21E5-47FE-BDFF-128FD7A41232}" type="presOf" srcId="{9C637E05-251F-47E2-8B6C-6055AC704997}" destId="{9B6CAFCD-6F03-46A5-83C8-C62BF4454226}" srcOrd="0" destOrd="0" presId="urn:microsoft.com/office/officeart/2005/8/layout/funnel1"/>
    <dgm:cxn modelId="{8BC39ED0-F4B3-4BA6-B42E-F1CB3F4D2FC2}" type="presOf" srcId="{923AA794-69F3-414D-BC24-2ACAE9AA07B3}" destId="{83CA217C-F81E-4849-9012-77E8E2D9CC69}" srcOrd="0" destOrd="0" presId="urn:microsoft.com/office/officeart/2005/8/layout/funnel1"/>
    <dgm:cxn modelId="{75B83077-8C2D-4260-ABE2-2D64C1232506}" srcId="{9C637E05-251F-47E2-8B6C-6055AC704997}" destId="{923AA794-69F3-414D-BC24-2ACAE9AA07B3}" srcOrd="0" destOrd="0" parTransId="{F340CD03-8C4D-4663-9D83-4843E1721AEA}" sibTransId="{D2C2AA40-FDB0-48A3-A4A4-2F3CC2D5C521}"/>
    <dgm:cxn modelId="{26123485-BF38-4755-A8C0-8D199FC006DA}" type="presParOf" srcId="{9B6CAFCD-6F03-46A5-83C8-C62BF4454226}" destId="{6C3F53BA-CDD4-405F-B013-EC27D44F6043}" srcOrd="0" destOrd="0" presId="urn:microsoft.com/office/officeart/2005/8/layout/funnel1"/>
    <dgm:cxn modelId="{49BF1C59-6746-4B84-A54B-7D920A8D4148}" type="presParOf" srcId="{9B6CAFCD-6F03-46A5-83C8-C62BF4454226}" destId="{E6798A09-94F8-47CA-BBB4-EBFAFAAC854F}" srcOrd="1" destOrd="0" presId="urn:microsoft.com/office/officeart/2005/8/layout/funnel1"/>
    <dgm:cxn modelId="{B4DB5736-E1B6-4309-8C6F-68D7AEA8988D}" type="presParOf" srcId="{9B6CAFCD-6F03-46A5-83C8-C62BF4454226}" destId="{83CA217C-F81E-4849-9012-77E8E2D9CC69}" srcOrd="2" destOrd="0" presId="urn:microsoft.com/office/officeart/2005/8/layout/funnel1"/>
    <dgm:cxn modelId="{CDB88351-025F-4A9A-8DCE-7D3631E646D8}" type="presParOf" srcId="{9B6CAFCD-6F03-46A5-83C8-C62BF4454226}" destId="{7B356E92-675D-4CEA-988E-CE8A879D7172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E9B75-07EC-44A4-AC59-607F2B32CA75}">
      <dsp:nvSpPr>
        <dsp:cNvPr id="0" name=""/>
        <dsp:cNvSpPr/>
      </dsp:nvSpPr>
      <dsp:spPr>
        <a:xfrm rot="1793314">
          <a:off x="1769629" y="2702177"/>
          <a:ext cx="492394" cy="67500"/>
        </a:xfrm>
        <a:custGeom>
          <a:avLst/>
          <a:gdLst/>
          <a:ahLst/>
          <a:cxnLst/>
          <a:rect l="0" t="0" r="0" b="0"/>
          <a:pathLst>
            <a:path>
              <a:moveTo>
                <a:pt x="0" y="33750"/>
              </a:moveTo>
              <a:lnTo>
                <a:pt x="492394" y="337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93566-7BC1-4046-829F-9567760BD0BB}">
      <dsp:nvSpPr>
        <dsp:cNvPr id="0" name=""/>
        <dsp:cNvSpPr/>
      </dsp:nvSpPr>
      <dsp:spPr>
        <a:xfrm rot="19833894">
          <a:off x="1758841" y="1442798"/>
          <a:ext cx="674472" cy="67500"/>
        </a:xfrm>
        <a:custGeom>
          <a:avLst/>
          <a:gdLst/>
          <a:ahLst/>
          <a:cxnLst/>
          <a:rect l="0" t="0" r="0" b="0"/>
          <a:pathLst>
            <a:path>
              <a:moveTo>
                <a:pt x="0" y="33750"/>
              </a:moveTo>
              <a:lnTo>
                <a:pt x="674472" y="337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43F05-9D0B-425A-883D-036A4FDD51C8}">
      <dsp:nvSpPr>
        <dsp:cNvPr id="0" name=""/>
        <dsp:cNvSpPr/>
      </dsp:nvSpPr>
      <dsp:spPr>
        <a:xfrm>
          <a:off x="13936" y="1187299"/>
          <a:ext cx="1871989" cy="18719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5875"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94DA3-D16B-4F1A-BD9A-3EBF5B54D879}">
      <dsp:nvSpPr>
        <dsp:cNvPr id="0" name=""/>
        <dsp:cNvSpPr/>
      </dsp:nvSpPr>
      <dsp:spPr>
        <a:xfrm>
          <a:off x="2280573" y="49060"/>
          <a:ext cx="1692001" cy="169200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b="1" i="0" kern="1200" noProof="0" dirty="0">
            <a:latin typeface="Calibri"/>
            <a:ea typeface="+mn-ea"/>
            <a:cs typeface="+mn-cs"/>
          </a:endParaRPr>
        </a:p>
      </dsp:txBody>
      <dsp:txXfrm>
        <a:off x="2528361" y="296848"/>
        <a:ext cx="1196425" cy="1196425"/>
      </dsp:txXfrm>
    </dsp:sp>
    <dsp:sp modelId="{6456CB35-DB3D-487B-BFD3-2104CFA4004D}">
      <dsp:nvSpPr>
        <dsp:cNvPr id="0" name=""/>
        <dsp:cNvSpPr/>
      </dsp:nvSpPr>
      <dsp:spPr>
        <a:xfrm>
          <a:off x="2104787" y="2389035"/>
          <a:ext cx="1871994" cy="1871994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5875"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b="1" i="0" kern="1200" noProof="0" dirty="0">
            <a:latin typeface="Calibri"/>
            <a:ea typeface="+mn-ea"/>
            <a:cs typeface="+mn-cs"/>
          </a:endParaRPr>
        </a:p>
      </dsp:txBody>
      <dsp:txXfrm>
        <a:off x="2378934" y="2663182"/>
        <a:ext cx="1323700" cy="1323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07C15-A6E9-4CF8-9895-BAE5731227DC}">
      <dsp:nvSpPr>
        <dsp:cNvPr id="0" name=""/>
        <dsp:cNvSpPr/>
      </dsp:nvSpPr>
      <dsp:spPr>
        <a:xfrm rot="10800000">
          <a:off x="1124954" y="909"/>
          <a:ext cx="9672460" cy="2807654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6044" tIns="91440" rIns="170688" bIns="914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i="0" kern="1200" noProof="0" dirty="0" err="1" smtClean="0">
              <a:latin typeface="Calibri"/>
              <a:ea typeface="+mn-ea"/>
              <a:cs typeface="+mn-cs"/>
            </a:rPr>
            <a:t>Bevis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modell</a:t>
          </a:r>
          <a:endParaRPr lang="hu-HU" sz="2400" b="1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A vízgőz középhőmérséklete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342900" lvl="2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sSubPr>
                <m:e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  </m:t>
                  </m:r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𝑇</m:t>
                  </m:r>
                </m:e>
                <m:sub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𝑚</m:t>
                  </m:r>
                </m:sub>
              </m:sSub>
              <m:r>
                <a:rPr lang="hu-HU" sz="17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=70,2+0,72</m:t>
              </m:r>
              <m:sSub>
                <m:sSubPr>
                  <m:ctrlP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sSubPr>
                <m:e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𝑇</m:t>
                  </m:r>
                </m:e>
                <m:sub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𝑠</m:t>
                  </m:r>
                </m:sub>
              </m:sSub>
            </m:oMath>
          </a14:m>
          <a:endParaRPr lang="hu-HU" sz="17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2200" b="0" i="0" kern="1200" noProof="0" dirty="0">
            <a:latin typeface="Calibri"/>
            <a:ea typeface="+mn-ea"/>
            <a:cs typeface="+mn-cs"/>
          </a:endParaRPr>
        </a:p>
        <a:p>
          <a:pPr marL="457200" lvl="2" indent="-22860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𝑄</m:t>
              </m:r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</m:t>
              </m:r>
              <m:f>
                <m:fPr>
                  <m:ctrlP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fPr>
                <m:num>
                  <m:sSup>
                    <m:sSup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p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</m:t>
                      </m:r>
                    </m:e>
                    <m:sup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</m:t>
                      </m:r>
                    </m:sup>
                  </m:sSup>
                </m:num>
                <m:den>
                  <m:sSub>
                    <m:sSub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b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</m:e>
                    <m: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sub>
                  </m:sSub>
                  <m:d>
                    <m:d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d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 </m:t>
                      </m:r>
                      <m:f>
                        <m:f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e>
                  </m:d>
                </m:den>
              </m:f>
            </m:oMath>
          </a14:m>
          <a:endParaRPr lang="hu-HU" sz="2200" b="0" i="1" kern="1200" noProof="0" dirty="0">
            <a:latin typeface="Calibri"/>
            <a:ea typeface="+mn-ea"/>
            <a:cs typeface="+mn-cs"/>
          </a:endParaRPr>
        </a:p>
        <a:p>
          <a:pPr marL="421200" lvl="3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ahol k</a:t>
          </a:r>
          <a:r>
            <a:rPr lang="hu-HU" sz="1800" b="0" i="0" kern="1200" baseline="-25000" noProof="0" dirty="0" smtClean="0">
              <a:latin typeface="Calibri"/>
              <a:ea typeface="+mn-ea"/>
              <a:cs typeface="+mn-cs"/>
            </a:rPr>
            <a:t>1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=0.77604 K/Pa;  k</a:t>
          </a:r>
          <a:r>
            <a:rPr lang="hu-HU" sz="1800" b="0" i="0" kern="1200" baseline="-25000" noProof="0" dirty="0" smtClean="0">
              <a:latin typeface="Calibri"/>
              <a:ea typeface="+mn-ea"/>
              <a:cs typeface="+mn-cs"/>
            </a:rPr>
            <a:t>2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=0.64790 K/Pa;  k</a:t>
          </a:r>
          <a:r>
            <a:rPr lang="hu-HU" sz="1800" b="0" i="0" kern="1200" baseline="-25000" noProof="0" dirty="0" smtClean="0">
              <a:latin typeface="Calibri"/>
              <a:ea typeface="+mn-ea"/>
              <a:cs typeface="+mn-cs"/>
            </a:rPr>
            <a:t>3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=3776 K2/Pa;  </a:t>
          </a:r>
          <a:r>
            <a:rPr lang="hu-HU" sz="1800" b="0" i="0" kern="1200" noProof="0" dirty="0" err="1" smtClean="0">
              <a:latin typeface="Calibri"/>
              <a:ea typeface="+mn-ea"/>
              <a:cs typeface="+mn-cs"/>
            </a:rPr>
            <a:t>R</a:t>
          </a:r>
          <a:r>
            <a:rPr lang="hu-HU" sz="1800" b="0" i="0" kern="1200" baseline="-25000" noProof="0" dirty="0" err="1" smtClean="0">
              <a:latin typeface="Calibri"/>
              <a:ea typeface="+mn-ea"/>
              <a:cs typeface="+mn-cs"/>
            </a:rPr>
            <a:t>d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=286.9 J/kg/K; </a:t>
          </a:r>
          <a:r>
            <a:rPr lang="hu-HU" sz="1800" b="0" i="0" kern="1200" noProof="0" dirty="0" err="1" smtClean="0">
              <a:latin typeface="Calibri"/>
              <a:ea typeface="+mn-ea"/>
              <a:cs typeface="+mn-cs"/>
            </a:rPr>
            <a:t>R</a:t>
          </a:r>
          <a:r>
            <a:rPr lang="hu-HU" sz="1800" b="0" i="0" kern="1200" baseline="-25000" noProof="0" dirty="0" err="1" smtClean="0">
              <a:latin typeface="Calibri"/>
              <a:ea typeface="+mn-ea"/>
              <a:cs typeface="+mn-cs"/>
            </a:rPr>
            <a:t>w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=461.5 J/kg/K</a:t>
          </a:r>
          <a:endParaRPr lang="hu-HU" sz="2200" b="0" i="0" kern="1200" noProof="0" dirty="0">
            <a:latin typeface="Calibri"/>
            <a:ea typeface="+mn-ea"/>
            <a:cs typeface="+mn-cs"/>
          </a:endParaRPr>
        </a:p>
      </dsp:txBody>
      <dsp:txXfrm rot="10800000">
        <a:off x="1826867" y="909"/>
        <a:ext cx="8970547" cy="2807654"/>
      </dsp:txXfrm>
    </dsp:sp>
    <dsp:sp modelId="{EC2082D5-AEC0-45AB-995B-301670AB50AC}">
      <dsp:nvSpPr>
        <dsp:cNvPr id="0" name=""/>
        <dsp:cNvSpPr/>
      </dsp:nvSpPr>
      <dsp:spPr>
        <a:xfrm>
          <a:off x="163520" y="612012"/>
          <a:ext cx="1601107" cy="1601107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4A4F33-2F0F-43E2-846C-E1EFEA7734A7}">
      <dsp:nvSpPr>
        <dsp:cNvPr id="0" name=""/>
        <dsp:cNvSpPr/>
      </dsp:nvSpPr>
      <dsp:spPr>
        <a:xfrm rot="10800000">
          <a:off x="1136688" y="3148731"/>
          <a:ext cx="9648992" cy="1601107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6044" tIns="91440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i="0" kern="1200" noProof="0" dirty="0" err="1" smtClean="0">
              <a:latin typeface="Calibri"/>
              <a:ea typeface="+mn-ea"/>
              <a:cs typeface="+mn-cs"/>
            </a:rPr>
            <a:t>Emardson-Derks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modell</a:t>
          </a:r>
          <a:endParaRPr lang="hu-HU" sz="2400" b="1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𝑄</m:t>
              </m:r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</m:t>
              </m:r>
              <m:f>
                <m:fPr>
                  <m:ctrlP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fPr>
                <m:num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1</m:t>
                  </m:r>
                </m:num>
                <m:den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6,458+(−1,78</m:t>
                  </m:r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sSup>
                    <m:sSup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</m:ctrlPr>
                    </m:sSup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10</m:t>
                      </m:r>
                    </m:e>
                    <m:sup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−2</m:t>
                      </m:r>
                    </m:sup>
                  </m:sSup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)∙</m:t>
                  </m:r>
                  <m:d>
                    <m:d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</m:ctrlPr>
                    </m:dPr>
                    <m:e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+283,49)+(−2.2∙</m:t>
                      </m:r>
                      <m:sSup>
                        <m:sSup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−5</m:t>
                          </m:r>
                        </m:sup>
                      </m:sSup>
                    </m:e>
                  </m:d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sSup>
                    <m:sSup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</m:ctrlPr>
                    </m:sSupPr>
                    <m:e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+283,49)</m:t>
                      </m:r>
                    </m:e>
                    <m:sup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</m:sup>
                  </m:sSup>
                </m:den>
              </m:f>
            </m:oMath>
          </a14:m>
          <a:endParaRPr lang="hu-HU" sz="2200" b="0" i="0" kern="1200" noProof="0" dirty="0">
            <a:latin typeface="Calibri"/>
            <a:ea typeface="+mn-ea"/>
            <a:cs typeface="+mn-c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2200" b="0" i="0" kern="1200" noProof="0" dirty="0">
            <a:latin typeface="Calibri"/>
            <a:ea typeface="+mn-ea"/>
            <a:cs typeface="+mn-cs"/>
          </a:endParaRPr>
        </a:p>
      </dsp:txBody>
      <dsp:txXfrm rot="10800000">
        <a:off x="1536965" y="3148731"/>
        <a:ext cx="9248715" cy="1601107"/>
      </dsp:txXfrm>
    </dsp:sp>
    <dsp:sp modelId="{2607F165-D477-4203-8B11-2197EE9B97B6}">
      <dsp:nvSpPr>
        <dsp:cNvPr id="0" name=""/>
        <dsp:cNvSpPr/>
      </dsp:nvSpPr>
      <dsp:spPr>
        <a:xfrm>
          <a:off x="152344" y="3162725"/>
          <a:ext cx="1601107" cy="16011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FE2C2-1726-45BC-AB66-8F04E15561A0}">
      <dsp:nvSpPr>
        <dsp:cNvPr id="0" name=""/>
        <dsp:cNvSpPr/>
      </dsp:nvSpPr>
      <dsp:spPr>
        <a:xfrm>
          <a:off x="3556361" y="-10820"/>
          <a:ext cx="6626793" cy="6640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solidFill>
                <a:srgbClr val="3C4743"/>
              </a:solidFill>
            </a:rPr>
            <a:t>ECMWF - Európai Középtávú Időjárás Előrejelző Központ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37 nyomásszinten mért</a:t>
          </a:r>
        </a:p>
        <a:p>
          <a:pPr marL="216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Hőmérséklet</a:t>
          </a:r>
        </a:p>
        <a:p>
          <a:pPr marL="216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Relatív páratartalom         parciális páranyomás</a:t>
          </a:r>
        </a:p>
        <a:p>
          <a:pPr marL="216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err="1" smtClean="0">
              <a:solidFill>
                <a:srgbClr val="3C4743"/>
              </a:solidFill>
            </a:rPr>
            <a:t>Geopotenciál</a:t>
          </a:r>
          <a:r>
            <a:rPr lang="hu-HU" sz="1800" kern="1200" dirty="0" smtClean="0">
              <a:solidFill>
                <a:srgbClr val="3C4743"/>
              </a:solidFill>
            </a:rPr>
            <a:t> 	   magasság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2001-2010. havi középértékek           120 hónap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1°x1°-os felbontásban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rgbClr val="3C4743"/>
              </a:solidFill>
            </a:rPr>
            <a:t>.</a:t>
          </a:r>
          <a:r>
            <a:rPr lang="hu-HU" sz="1800" kern="1200" dirty="0" err="1" smtClean="0">
              <a:solidFill>
                <a:srgbClr val="3C4743"/>
              </a:solidFill>
            </a:rPr>
            <a:t>grib</a:t>
          </a:r>
          <a:r>
            <a:rPr lang="hu-HU" sz="1800" kern="1200" dirty="0" smtClean="0">
              <a:solidFill>
                <a:srgbClr val="3C4743"/>
              </a:solidFill>
            </a:rPr>
            <a:t> fájlok         GRIB API</a:t>
          </a:r>
          <a:endParaRPr lang="hu-HU" sz="1800" kern="1200" dirty="0"/>
        </a:p>
      </dsp:txBody>
      <dsp:txXfrm>
        <a:off x="4526832" y="961615"/>
        <a:ext cx="4685851" cy="4695331"/>
      </dsp:txXfrm>
    </dsp:sp>
    <dsp:sp modelId="{E746AEF5-7EC4-4D9C-A1B4-3BA0E1A0269C}">
      <dsp:nvSpPr>
        <dsp:cNvPr id="0" name=""/>
        <dsp:cNvSpPr/>
      </dsp:nvSpPr>
      <dsp:spPr>
        <a:xfrm>
          <a:off x="8515017" y="752423"/>
          <a:ext cx="672348" cy="67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43707-6ABA-465B-93C5-E2769CB65570}">
      <dsp:nvSpPr>
        <dsp:cNvPr id="0" name=""/>
        <dsp:cNvSpPr/>
      </dsp:nvSpPr>
      <dsp:spPr>
        <a:xfrm>
          <a:off x="6271589" y="5008519"/>
          <a:ext cx="487298" cy="487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ABBF6-9BE7-437B-AF01-DB575DFD14CD}">
      <dsp:nvSpPr>
        <dsp:cNvPr id="0" name=""/>
        <dsp:cNvSpPr/>
      </dsp:nvSpPr>
      <dsp:spPr>
        <a:xfrm>
          <a:off x="10078089" y="1697821"/>
          <a:ext cx="487298" cy="4873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BE05B-F08B-49B2-B1A2-76D2025E2202}">
      <dsp:nvSpPr>
        <dsp:cNvPr id="0" name=""/>
        <dsp:cNvSpPr/>
      </dsp:nvSpPr>
      <dsp:spPr>
        <a:xfrm>
          <a:off x="9366713" y="5294571"/>
          <a:ext cx="672348" cy="6724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32ED1-E77E-429A-9920-9F5E04F3AFF2}">
      <dsp:nvSpPr>
        <dsp:cNvPr id="0" name=""/>
        <dsp:cNvSpPr/>
      </dsp:nvSpPr>
      <dsp:spPr>
        <a:xfrm>
          <a:off x="5841849" y="966455"/>
          <a:ext cx="487298" cy="487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F0333-E36D-4F91-A8B0-907829BBCECA}">
      <dsp:nvSpPr>
        <dsp:cNvPr id="0" name=""/>
        <dsp:cNvSpPr/>
      </dsp:nvSpPr>
      <dsp:spPr>
        <a:xfrm>
          <a:off x="3700582" y="3106509"/>
          <a:ext cx="487298" cy="487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78E63-F006-4857-A7AB-A96E706B09AA}">
      <dsp:nvSpPr>
        <dsp:cNvPr id="0" name=""/>
        <dsp:cNvSpPr/>
      </dsp:nvSpPr>
      <dsp:spPr>
        <a:xfrm>
          <a:off x="9239325" y="2500697"/>
          <a:ext cx="3143174" cy="31804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solidFill>
                <a:srgbClr val="3C4743"/>
              </a:solidFill>
            </a:rPr>
            <a:t>ISA </a:t>
          </a:r>
          <a:r>
            <a:rPr lang="hu-HU" sz="2000" kern="1200" dirty="0" err="1" smtClean="0">
              <a:solidFill>
                <a:srgbClr val="3C4743"/>
              </a:solidFill>
            </a:rPr>
            <a:t>-Nemzetközi</a:t>
          </a:r>
          <a:r>
            <a:rPr lang="hu-HU" sz="2000" kern="1200" dirty="0" smtClean="0">
              <a:solidFill>
                <a:srgbClr val="3C4743"/>
              </a:solidFill>
            </a:rPr>
            <a:t> Sztenderd Atmoszféra Modell</a:t>
          </a:r>
          <a:endParaRPr lang="hu-HU" sz="2000" kern="1200" dirty="0"/>
        </a:p>
      </dsp:txBody>
      <dsp:txXfrm>
        <a:off x="9699632" y="2966462"/>
        <a:ext cx="2222560" cy="2248909"/>
      </dsp:txXfrm>
    </dsp:sp>
    <dsp:sp modelId="{EC3593F0-8596-4B30-8CAD-A9ECB63EE41F}">
      <dsp:nvSpPr>
        <dsp:cNvPr id="0" name=""/>
        <dsp:cNvSpPr/>
      </dsp:nvSpPr>
      <dsp:spPr>
        <a:xfrm>
          <a:off x="9994751" y="2761585"/>
          <a:ext cx="672348" cy="6724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DC4ED-4DC9-4EDE-95A1-CD4494E71422}">
      <dsp:nvSpPr>
        <dsp:cNvPr id="0" name=""/>
        <dsp:cNvSpPr/>
      </dsp:nvSpPr>
      <dsp:spPr>
        <a:xfrm>
          <a:off x="2511993" y="3907511"/>
          <a:ext cx="1216042" cy="12155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6856B-B969-4A36-B0BD-22D05D225E40}">
      <dsp:nvSpPr>
        <dsp:cNvPr id="0" name=""/>
        <dsp:cNvSpPr/>
      </dsp:nvSpPr>
      <dsp:spPr>
        <a:xfrm>
          <a:off x="-6502881" y="-994933"/>
          <a:ext cx="7742966" cy="7742966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B7C33-2E54-447A-AD95-E0ED175E38C1}">
      <dsp:nvSpPr>
        <dsp:cNvPr id="0" name=""/>
        <dsp:cNvSpPr/>
      </dsp:nvSpPr>
      <dsp:spPr>
        <a:xfrm>
          <a:off x="798530" y="459741"/>
          <a:ext cx="8751851" cy="138175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3305" tIns="40640" rIns="40640" bIns="406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Nedves troposzferikus késleltetés (NTK)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Sugárkövetés módszere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342900" lvl="2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Meteorológiai paraméterek sűrítése, interpolációja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342900" lvl="2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Refraktivitás számítása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342900" lvl="2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Tört </a:t>
          </a:r>
          <a:r>
            <a:rPr lang="hu-HU" sz="1600" b="0" i="0" kern="1200" noProof="0" dirty="0" err="1" smtClean="0">
              <a:latin typeface="Calibri"/>
              <a:ea typeface="+mn-ea"/>
              <a:cs typeface="+mn-cs"/>
            </a:rPr>
            <a:t>sugárhosszak</a:t>
          </a: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 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</dsp:txBody>
      <dsp:txXfrm>
        <a:off x="798530" y="459741"/>
        <a:ext cx="8751851" cy="1381756"/>
      </dsp:txXfrm>
    </dsp:sp>
    <dsp:sp modelId="{FA3BBEA8-C183-46C5-9885-318163654749}">
      <dsp:nvSpPr>
        <dsp:cNvPr id="0" name=""/>
        <dsp:cNvSpPr/>
      </dsp:nvSpPr>
      <dsp:spPr>
        <a:xfrm>
          <a:off x="79392" y="431482"/>
          <a:ext cx="1438275" cy="14382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4B6824C-E1C3-40E9-90DF-217F7F96953E}">
      <dsp:nvSpPr>
        <dsp:cNvPr id="0" name=""/>
        <dsp:cNvSpPr/>
      </dsp:nvSpPr>
      <dsp:spPr>
        <a:xfrm>
          <a:off x="1216780" y="2171697"/>
          <a:ext cx="8333601" cy="140970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3305" tIns="40640" rIns="40640" bIns="406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Integrált vízgőztartalom (IV)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Keverési arány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Nyomás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Nehézségi gyorsulás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</dsp:txBody>
      <dsp:txXfrm>
        <a:off x="1216780" y="2171697"/>
        <a:ext cx="8333601" cy="1409705"/>
      </dsp:txXfrm>
    </dsp:sp>
    <dsp:sp modelId="{BD5566A5-EDA5-485B-83ED-977C88B183BA}">
      <dsp:nvSpPr>
        <dsp:cNvPr id="0" name=""/>
        <dsp:cNvSpPr/>
      </dsp:nvSpPr>
      <dsp:spPr>
        <a:xfrm>
          <a:off x="497643" y="2157412"/>
          <a:ext cx="1438275" cy="14382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C43FAD0-B219-4E17-9383-3319C18A9DF4}">
      <dsp:nvSpPr>
        <dsp:cNvPr id="0" name=""/>
        <dsp:cNvSpPr/>
      </dsp:nvSpPr>
      <dsp:spPr>
        <a:xfrm>
          <a:off x="798530" y="3911601"/>
          <a:ext cx="8751851" cy="138175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3305" tIns="45720" rIns="45720" bIns="4572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Középhőmérséklet (T</a:t>
          </a:r>
          <a:r>
            <a:rPr lang="hu-HU" sz="1400" b="0" i="0" kern="1200" baseline="-25000" noProof="0" dirty="0" smtClean="0">
              <a:latin typeface="Calibri"/>
              <a:ea typeface="+mn-ea"/>
              <a:cs typeface="+mn-cs"/>
            </a:rPr>
            <a:t>m</a:t>
          </a: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)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Vízgőzsűrűség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0" i="0" kern="1200" noProof="0" dirty="0" smtClean="0">
              <a:latin typeface="Calibri"/>
              <a:ea typeface="+mn-ea"/>
              <a:cs typeface="+mn-cs"/>
            </a:rPr>
            <a:t>Hőmérséklet</a:t>
          </a:r>
          <a:endParaRPr lang="hu-HU" sz="1600" b="0" i="0" kern="1200" noProof="0" dirty="0">
            <a:latin typeface="Calibri"/>
            <a:ea typeface="+mn-ea"/>
            <a:cs typeface="+mn-cs"/>
          </a:endParaRPr>
        </a:p>
      </dsp:txBody>
      <dsp:txXfrm>
        <a:off x="798530" y="3911601"/>
        <a:ext cx="8751851" cy="1381756"/>
      </dsp:txXfrm>
    </dsp:sp>
    <dsp:sp modelId="{288B3563-77AE-498D-83E9-B2276A6F8902}">
      <dsp:nvSpPr>
        <dsp:cNvPr id="0" name=""/>
        <dsp:cNvSpPr/>
      </dsp:nvSpPr>
      <dsp:spPr>
        <a:xfrm>
          <a:off x="79392" y="3883342"/>
          <a:ext cx="1438275" cy="14382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07C15-A6E9-4CF8-9895-BAE5731227DC}">
      <dsp:nvSpPr>
        <dsp:cNvPr id="0" name=""/>
        <dsp:cNvSpPr/>
      </dsp:nvSpPr>
      <dsp:spPr>
        <a:xfrm rot="10800000">
          <a:off x="1124954" y="909"/>
          <a:ext cx="9672460" cy="280765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6044" tIns="91440" rIns="170688" bIns="9144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i="0" kern="1200" noProof="0" dirty="0" err="1" smtClean="0">
              <a:latin typeface="Calibri"/>
              <a:ea typeface="+mn-ea"/>
              <a:cs typeface="+mn-cs"/>
            </a:rPr>
            <a:t>Bevis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modell 	    Lineáris modell - </a:t>
          </a:r>
          <a:r>
            <a:rPr lang="hu-HU" sz="2400" b="1" i="0" kern="1200" dirty="0" err="1" smtClean="0">
              <a:latin typeface="Calibri"/>
              <a:ea typeface="+mn-ea"/>
              <a:cs typeface="+mn-cs"/>
            </a:rPr>
            <a:t>polyfit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</a:t>
          </a:r>
          <a:endParaRPr lang="hu-HU" sz="2400" b="1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A vízgőz középhőmérséklete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342900" lvl="2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sSubPr>
                <m:e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  </m:t>
                  </m:r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𝑇</m:t>
                  </m:r>
                </m:e>
                <m:sub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𝑚</m:t>
                  </m:r>
                </m:sub>
              </m:sSub>
              <m:r>
                <a:rPr lang="hu-HU" sz="17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</m:t>
              </m:r>
            </m:oMath>
          </a14:m>
          <a:r>
            <a:rPr lang="hu-HU" sz="1700" kern="1200" dirty="0" smtClean="0"/>
            <a:t>a</a:t>
          </a:r>
          <a:r>
            <a:rPr lang="hu-HU" sz="1700" kern="1200" baseline="-25000" dirty="0" smtClean="0"/>
            <a:t>0</a:t>
          </a:r>
          <a14:m xmlns:a14="http://schemas.microsoft.com/office/drawing/2010/main">
            <m:oMath xmlns:m="http://schemas.openxmlformats.org/officeDocument/2006/math">
              <m:r>
                <a:rPr lang="hu-HU" sz="17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+</m:t>
              </m:r>
            </m:oMath>
          </a14:m>
          <a:r>
            <a:rPr lang="hu-HU" sz="1700" kern="1200" dirty="0" smtClean="0"/>
            <a:t>a</a:t>
          </a:r>
          <a:r>
            <a:rPr lang="hu-HU" sz="1700" kern="1200" baseline="-25000" dirty="0" smtClean="0"/>
            <a:t>1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sSubPr>
                <m:e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𝑇</m:t>
                  </m:r>
                </m:e>
                <m:sub>
                  <m:r>
                    <a:rPr lang="hu-HU" sz="17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𝑠</m:t>
                  </m:r>
                </m:sub>
              </m:sSub>
            </m:oMath>
          </a14:m>
          <a:endParaRPr lang="hu-HU" sz="1700" b="0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2200" b="0" i="0" kern="1200" noProof="0" dirty="0">
            <a:latin typeface="Calibri"/>
            <a:ea typeface="+mn-ea"/>
            <a:cs typeface="+mn-cs"/>
          </a:endParaRPr>
        </a:p>
        <a:p>
          <a:pPr marL="457200" lvl="2" indent="-22860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𝑄</m:t>
              </m:r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</m:t>
              </m:r>
              <m:f>
                <m:fPr>
                  <m:ctrlP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fPr>
                <m:num>
                  <m:sSup>
                    <m:sSup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p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</m:t>
                      </m:r>
                    </m:e>
                    <m:sup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</m:t>
                      </m:r>
                    </m:sup>
                  </m:sSup>
                </m:num>
                <m:den>
                  <m:sSub>
                    <m:sSub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b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</m:e>
                    <m: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sub>
                  </m:sSub>
                  <m:d>
                    <m:d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dPr>
                    <m:e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 </m:t>
                      </m:r>
                      <m:f>
                        <m:f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sz="2200" b="0" i="1" kern="1200" noProof="0" smtClean="0"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e>
                  </m:d>
                </m:den>
              </m:f>
            </m:oMath>
          </a14:m>
          <a:endParaRPr lang="hu-HU" sz="2200" b="0" i="1" kern="1200" noProof="0" dirty="0">
            <a:latin typeface="Calibri"/>
            <a:ea typeface="+mn-ea"/>
            <a:cs typeface="+mn-cs"/>
          </a:endParaRPr>
        </a:p>
      </dsp:txBody>
      <dsp:txXfrm rot="10800000">
        <a:off x="1826867" y="909"/>
        <a:ext cx="8970547" cy="2807654"/>
      </dsp:txXfrm>
    </dsp:sp>
    <dsp:sp modelId="{EC2082D5-AEC0-45AB-995B-301670AB50AC}">
      <dsp:nvSpPr>
        <dsp:cNvPr id="0" name=""/>
        <dsp:cNvSpPr/>
      </dsp:nvSpPr>
      <dsp:spPr>
        <a:xfrm>
          <a:off x="163520" y="612012"/>
          <a:ext cx="1601107" cy="1601107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20" r="-82720"/>
          </a:stretch>
        </a:blipFill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4A4F33-2F0F-43E2-846C-E1EFEA7734A7}">
      <dsp:nvSpPr>
        <dsp:cNvPr id="0" name=""/>
        <dsp:cNvSpPr/>
      </dsp:nvSpPr>
      <dsp:spPr>
        <a:xfrm rot="10800000">
          <a:off x="1136688" y="3148731"/>
          <a:ext cx="9648992" cy="160110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6044" tIns="91440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i="0" kern="1200" noProof="0" dirty="0" err="1" smtClean="0">
              <a:latin typeface="Calibri"/>
              <a:ea typeface="+mn-ea"/>
              <a:cs typeface="+mn-cs"/>
            </a:rPr>
            <a:t>Emardson-Derks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modell	    </a:t>
          </a:r>
          <a:r>
            <a:rPr lang="hu-HU" sz="2400" b="1" i="0" kern="1200" noProof="0" dirty="0" err="1" smtClean="0">
              <a:latin typeface="Calibri"/>
              <a:ea typeface="+mn-ea"/>
              <a:cs typeface="+mn-cs"/>
            </a:rPr>
            <a:t>Polinomos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modell </a:t>
          </a:r>
          <a:r>
            <a:rPr lang="hu-HU" sz="2400" b="1" i="0" kern="1200" dirty="0" smtClean="0">
              <a:latin typeface="Calibri"/>
              <a:ea typeface="+mn-ea"/>
              <a:cs typeface="+mn-cs"/>
            </a:rPr>
            <a:t>- </a:t>
          </a:r>
          <a:r>
            <a:rPr lang="hu-HU" sz="2400" b="1" i="0" kern="1200" dirty="0" err="1" smtClean="0">
              <a:latin typeface="Calibri"/>
              <a:ea typeface="+mn-ea"/>
              <a:cs typeface="+mn-cs"/>
            </a:rPr>
            <a:t>lsqcurvefit</a:t>
          </a:r>
          <a:r>
            <a:rPr lang="hu-HU" sz="2400" b="1" i="0" kern="1200" noProof="0" dirty="0" smtClean="0">
              <a:latin typeface="Calibri"/>
              <a:ea typeface="+mn-ea"/>
              <a:cs typeface="+mn-cs"/>
            </a:rPr>
            <a:t> </a:t>
          </a:r>
          <a:endParaRPr lang="hu-HU" sz="2400" b="1" i="0" kern="1200" noProof="0" dirty="0">
            <a:latin typeface="Calibri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0" i="0" kern="1200" noProof="0" dirty="0" smtClean="0">
              <a:latin typeface="Calibri"/>
              <a:ea typeface="+mn-ea"/>
              <a:cs typeface="+mn-cs"/>
            </a:rPr>
            <a:t>Skálatényező</a:t>
          </a:r>
          <a:endParaRPr lang="hu-HU" sz="1800" b="0" i="0" kern="1200" noProof="0" dirty="0">
            <a:latin typeface="Calibri"/>
            <a:ea typeface="+mn-ea"/>
            <a:cs typeface="+mn-cs"/>
          </a:endParaRP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𝑄</m:t>
              </m:r>
              <m:r>
                <a:rPr lang="hu-HU" sz="2200" b="0" i="1" kern="1200" noProof="0" smtClean="0">
                  <a:latin typeface="Cambria Math" panose="02040503050406030204" pitchFamily="18" charset="0"/>
                  <a:ea typeface="+mn-ea"/>
                  <a:cs typeface="+mn-cs"/>
                </a:rPr>
                <m:t>=</m:t>
              </m:r>
              <m:f>
                <m:fPr>
                  <m:ctrlP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fPr>
                <m:num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1</m:t>
                  </m:r>
                </m:num>
                <m:den>
                  <m:r>
                    <m:rPr>
                      <m:sty m:val="p"/>
                    </m:rPr>
                    <a:rPr lang="hu-HU" sz="2200" kern="1200" smtClean="0">
                      <a:latin typeface="Cambria Math" panose="02040503050406030204" pitchFamily="18" charset="0"/>
                    </a:rPr>
                    <m:t>a</m:t>
                  </m:r>
                  <m:r>
                    <a:rPr lang="hu-HU" sz="2200" kern="1200" baseline="-25000" smtClean="0">
                      <a:latin typeface="Cambria Math" panose="02040503050406030204" pitchFamily="18" charset="0"/>
                    </a:rPr>
                    <m:t>0</m:t>
                  </m:r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+mn-ea"/>
                      <a:cs typeface="+mn-cs"/>
                    </a:rPr>
                    <m:t>+</m:t>
                  </m:r>
                  <m:r>
                    <m:rPr>
                      <m:sty m:val="p"/>
                    </m:rPr>
                    <a:rPr lang="hu-HU" sz="2200" kern="1200" smtClean="0">
                      <a:latin typeface="Cambria Math" panose="02040503050406030204" pitchFamily="18" charset="0"/>
                    </a:rPr>
                    <m:t>a</m:t>
                  </m:r>
                  <m:r>
                    <a:rPr lang="hu-HU" sz="2200" b="0" i="0" kern="1200" baseline="-25000" smtClean="0">
                      <a:latin typeface="Cambria Math" panose="02040503050406030204" pitchFamily="18" charset="0"/>
                    </a:rPr>
                    <m:t>1</m:t>
                  </m:r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d>
                    <m:d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</m:ctrlPr>
                    </m:dPr>
                    <m:e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</m:acc>
                    </m:e>
                  </m:d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+</m:t>
                  </m:r>
                  <m:r>
                    <m:rPr>
                      <m:sty m:val="p"/>
                    </m:rPr>
                    <a:rPr lang="hu-HU" sz="2200" kern="1200" smtClean="0">
                      <a:latin typeface="Cambria Math" panose="02040503050406030204" pitchFamily="18" charset="0"/>
                    </a:rPr>
                    <m:t>a</m:t>
                  </m:r>
                  <m:r>
                    <a:rPr lang="hu-HU" sz="2200" b="0" i="0" kern="1200" baseline="-25000" smtClean="0">
                      <a:latin typeface="Cambria Math" panose="02040503050406030204" pitchFamily="18" charset="0"/>
                    </a:rPr>
                    <m:t>2</m:t>
                  </m:r>
                  <m:r>
                    <a:rPr lang="hu-HU" sz="2200" b="0" i="1" kern="1200" noProof="0" smtClean="0"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∙</m:t>
                  </m:r>
                  <m:sSup>
                    <m:sSupPr>
                      <m:ctrlP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</m:ctrlPr>
                    </m:sSupPr>
                    <m:e>
                      <m:sSub>
                        <m:sSubPr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lang="hu-HU" sz="2200" b="0" i="1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</m:acc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e>
                    <m:sup>
                      <m:r>
                        <a:rPr lang="hu-HU" sz="2200" b="0" i="1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</m:sup>
                  </m:sSup>
                </m:den>
              </m:f>
            </m:oMath>
          </a14:m>
          <a:endParaRPr lang="hu-HU" sz="2200" b="0" i="0" kern="1200" noProof="0" dirty="0">
            <a:latin typeface="Calibri"/>
            <a:ea typeface="+mn-ea"/>
            <a:cs typeface="+mn-c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2200" b="0" i="0" kern="1200" noProof="0" dirty="0">
            <a:latin typeface="Calibri"/>
            <a:ea typeface="+mn-ea"/>
            <a:cs typeface="+mn-cs"/>
          </a:endParaRPr>
        </a:p>
      </dsp:txBody>
      <dsp:txXfrm rot="10800000">
        <a:off x="1536965" y="3148731"/>
        <a:ext cx="9248715" cy="1601107"/>
      </dsp:txXfrm>
    </dsp:sp>
    <dsp:sp modelId="{2607F165-D477-4203-8B11-2197EE9B97B6}">
      <dsp:nvSpPr>
        <dsp:cNvPr id="0" name=""/>
        <dsp:cNvSpPr/>
      </dsp:nvSpPr>
      <dsp:spPr>
        <a:xfrm>
          <a:off x="163520" y="3287416"/>
          <a:ext cx="1601107" cy="16011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F53BA-CDD4-405F-B013-EC27D44F6043}">
      <dsp:nvSpPr>
        <dsp:cNvPr id="0" name=""/>
        <dsp:cNvSpPr/>
      </dsp:nvSpPr>
      <dsp:spPr>
        <a:xfrm>
          <a:off x="1801490" y="698804"/>
          <a:ext cx="5011200" cy="127339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98A09-94F8-47CA-BBB4-EBFAFAAC854F}">
      <dsp:nvSpPr>
        <dsp:cNvPr id="0" name=""/>
        <dsp:cNvSpPr/>
      </dsp:nvSpPr>
      <dsp:spPr>
        <a:xfrm>
          <a:off x="4080314" y="3856314"/>
          <a:ext cx="608985" cy="374865"/>
        </a:xfrm>
        <a:prstGeom prst="down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A217C-F81E-4849-9012-77E8E2D9CC69}">
      <dsp:nvSpPr>
        <dsp:cNvPr id="0" name=""/>
        <dsp:cNvSpPr/>
      </dsp:nvSpPr>
      <dsp:spPr>
        <a:xfrm>
          <a:off x="1908632" y="827747"/>
          <a:ext cx="4996753" cy="1029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rgbClr val="3C4743"/>
              </a:solidFill>
            </a:rPr>
            <a:t>NOAA – Nemzeti Óceáni és Légköri Hivatal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rgbClr val="3C4743"/>
              </a:solidFill>
            </a:rPr>
            <a:t>20 rádiószonda állomás  – FSL fájl – 2010-2015.</a:t>
          </a:r>
        </a:p>
      </dsp:txBody>
      <dsp:txXfrm>
        <a:off x="1908632" y="827747"/>
        <a:ext cx="4996753" cy="1029392"/>
      </dsp:txXfrm>
    </dsp:sp>
    <dsp:sp modelId="{7B356E92-675D-4CEA-988E-CE8A879D7172}">
      <dsp:nvSpPr>
        <dsp:cNvPr id="0" name=""/>
        <dsp:cNvSpPr/>
      </dsp:nvSpPr>
      <dsp:spPr>
        <a:xfrm>
          <a:off x="1668880" y="566883"/>
          <a:ext cx="5438512" cy="3183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F53BA-CDD4-405F-B013-EC27D44F6043}">
      <dsp:nvSpPr>
        <dsp:cNvPr id="0" name=""/>
        <dsp:cNvSpPr/>
      </dsp:nvSpPr>
      <dsp:spPr>
        <a:xfrm>
          <a:off x="1801490" y="698804"/>
          <a:ext cx="5011200" cy="127339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98A09-94F8-47CA-BBB4-EBFAFAAC854F}">
      <dsp:nvSpPr>
        <dsp:cNvPr id="0" name=""/>
        <dsp:cNvSpPr/>
      </dsp:nvSpPr>
      <dsp:spPr>
        <a:xfrm>
          <a:off x="4080314" y="3856314"/>
          <a:ext cx="608985" cy="374865"/>
        </a:xfrm>
        <a:prstGeom prst="down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A217C-F81E-4849-9012-77E8E2D9CC69}">
      <dsp:nvSpPr>
        <dsp:cNvPr id="0" name=""/>
        <dsp:cNvSpPr/>
      </dsp:nvSpPr>
      <dsp:spPr>
        <a:xfrm>
          <a:off x="1908632" y="827747"/>
          <a:ext cx="4996753" cy="1029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rgbClr val="3C4743"/>
              </a:solidFill>
            </a:rPr>
            <a:t>GRUAN – GCOS Felsőlégköri Referencia Hálózat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rgbClr val="3C4743"/>
              </a:solidFill>
            </a:rPr>
            <a:t>10 rádiószonda állomás  – NETCDF fájl – 2006-2016.</a:t>
          </a:r>
        </a:p>
      </dsp:txBody>
      <dsp:txXfrm>
        <a:off x="1908632" y="827747"/>
        <a:ext cx="4996753" cy="1029392"/>
      </dsp:txXfrm>
    </dsp:sp>
    <dsp:sp modelId="{7B356E92-675D-4CEA-988E-CE8A879D7172}">
      <dsp:nvSpPr>
        <dsp:cNvPr id="0" name=""/>
        <dsp:cNvSpPr/>
      </dsp:nvSpPr>
      <dsp:spPr>
        <a:xfrm>
          <a:off x="1668880" y="566883"/>
          <a:ext cx="5438512" cy="3183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 dirty="0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  <a:p>
            <a:pPr lvl="5"/>
            <a:r>
              <a:rPr lang="hu-HU" noProof="0" dirty="0" smtClean="0"/>
              <a:t>Hatodik</a:t>
            </a:r>
          </a:p>
          <a:p>
            <a:pPr lvl="6"/>
            <a:r>
              <a:rPr lang="hu-HU" dirty="0" smtClean="0"/>
              <a:t>Hetedik</a:t>
            </a:r>
          </a:p>
          <a:p>
            <a:pPr lvl="7"/>
            <a:r>
              <a:rPr lang="hu-HU" dirty="0" smtClean="0"/>
              <a:t>Nyolcadik</a:t>
            </a:r>
          </a:p>
          <a:p>
            <a:pPr lvl="8"/>
            <a:r>
              <a:rPr lang="hu-HU" dirty="0" smtClean="0"/>
              <a:t>Kilencedik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hu-HU" smtClean="0"/>
              <a:t>2017.03.31.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20.xml"/><Relationship Id="rId12" Type="http://schemas.openxmlformats.org/officeDocument/2006/relationships/image" Target="../media/image8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7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175198" y="1943842"/>
            <a:ext cx="9016801" cy="2387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hu-HU" sz="4400" dirty="0">
                <a:solidFill>
                  <a:srgbClr val="3C4743"/>
                </a:solidFill>
              </a:rPr>
              <a:t>Az integrált vízgőztartalom és a nedves </a:t>
            </a:r>
            <a:r>
              <a:rPr lang="hu-HU" sz="4400" dirty="0" err="1">
                <a:solidFill>
                  <a:srgbClr val="3C4743"/>
                </a:solidFill>
              </a:rPr>
              <a:t>troposzferikus</a:t>
            </a:r>
            <a:r>
              <a:rPr lang="hu-HU" sz="4400" dirty="0">
                <a:solidFill>
                  <a:srgbClr val="3C4743"/>
                </a:solidFill>
              </a:rPr>
              <a:t> késleltetés közötti globális átszámítás fejlesztésének eredményei</a:t>
            </a:r>
            <a:endParaRPr lang="hu-HU" sz="4400" b="1" i="0" dirty="0">
              <a:solidFill>
                <a:srgbClr val="3C4743"/>
              </a:solidFill>
              <a:latin typeface="Calibri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hu-HU" sz="2400" b="0" i="0" dirty="0" err="1" smtClean="0"/>
              <a:t>Rédey</a:t>
            </a:r>
            <a:r>
              <a:rPr lang="hu-HU" sz="2400" b="0" i="0" dirty="0" smtClean="0"/>
              <a:t> szeminárium, 2017. március 31.</a:t>
            </a:r>
            <a:endParaRPr lang="hu-HU" sz="2400" b="0" i="0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04" y="2523553"/>
            <a:ext cx="6057900" cy="406146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Lineáris modell </a:t>
            </a:r>
            <a:r>
              <a:rPr lang="hu-HU" dirty="0" smtClean="0"/>
              <a:t>– paraméterek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 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553"/>
            <a:ext cx="6057900" cy="406146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1687133" y="2523551"/>
            <a:ext cx="208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Lineáris modell </a:t>
            </a:r>
            <a:r>
              <a:rPr lang="hu-HU" dirty="0"/>
              <a:t>–</a:t>
            </a:r>
            <a:r>
              <a:rPr lang="hu-HU" dirty="0" smtClean="0"/>
              <a:t> a</a:t>
            </a:r>
            <a:r>
              <a:rPr lang="hu-HU" baseline="-25000" dirty="0" smtClean="0"/>
              <a:t>0</a:t>
            </a:r>
            <a:endParaRPr lang="hu-HU" dirty="0"/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797889" y="2523552"/>
            <a:ext cx="218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Lineáris modell – a</a:t>
            </a:r>
            <a:r>
              <a:rPr lang="hu-HU" baseline="-25000" dirty="0"/>
              <a:t>1</a:t>
            </a:r>
            <a:endParaRPr lang="hu-HU" dirty="0"/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683769" y="2173476"/>
            <a:ext cx="69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70,2</a:t>
            </a:r>
            <a:endParaRPr lang="hu-HU" dirty="0"/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8776426" y="2173477"/>
            <a:ext cx="77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0,72</a:t>
            </a:r>
            <a:endParaRPr lang="hu-HU" dirty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554980" y="5054600"/>
            <a:ext cx="539496" cy="127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1652504" y="5181600"/>
            <a:ext cx="539496" cy="1066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62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dirty="0" err="1">
                <a:solidFill>
                  <a:srgbClr val="E5E6DA"/>
                </a:solidFill>
              </a:rPr>
              <a:t>Polinomos</a:t>
            </a:r>
            <a:r>
              <a:rPr lang="hu-HU" dirty="0">
                <a:solidFill>
                  <a:srgbClr val="E5E6DA"/>
                </a:solidFill>
              </a:rPr>
              <a:t> </a:t>
            </a:r>
            <a:r>
              <a:rPr lang="hu-HU" dirty="0" smtClean="0">
                <a:solidFill>
                  <a:srgbClr val="E5E6DA"/>
                </a:solidFill>
              </a:rPr>
              <a:t>modell – másodfokú 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polinom illesztése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9" y="1409416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8" y="4166899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82" y="3049580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47" y="1409416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47" y="4166899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481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dirty="0" err="1" smtClean="0"/>
              <a:t>Polinomos</a:t>
            </a:r>
            <a:r>
              <a:rPr lang="hu-HU" dirty="0" smtClean="0"/>
              <a:t> </a:t>
            </a:r>
            <a:r>
              <a:rPr lang="hu-HU" dirty="0"/>
              <a:t>modell – </a:t>
            </a:r>
            <a:r>
              <a:rPr lang="hu-HU" dirty="0" smtClean="0"/>
              <a:t>paraméterek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5" y="-27483"/>
            <a:ext cx="5048250" cy="338455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1" y="-27483"/>
            <a:ext cx="5048250" cy="338455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5" y="3484329"/>
            <a:ext cx="5048250" cy="338455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1" y="3484329"/>
            <a:ext cx="5048250" cy="338455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sp>
        <p:nvSpPr>
          <p:cNvPr id="9" name="Szövegdoboz 8"/>
          <p:cNvSpPr txBox="1"/>
          <p:nvPr/>
        </p:nvSpPr>
        <p:spPr>
          <a:xfrm>
            <a:off x="1969231" y="-89994"/>
            <a:ext cx="23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err="1" smtClean="0"/>
              <a:t>Polinomos</a:t>
            </a:r>
            <a:r>
              <a:rPr lang="hu-HU" dirty="0" smtClean="0"/>
              <a:t> modell </a:t>
            </a:r>
            <a:r>
              <a:rPr lang="hu-HU" dirty="0"/>
              <a:t>–</a:t>
            </a:r>
            <a:r>
              <a:rPr lang="hu-HU" dirty="0" smtClean="0"/>
              <a:t> a</a:t>
            </a:r>
            <a:r>
              <a:rPr lang="hu-HU" baseline="-25000" dirty="0" smtClean="0"/>
              <a:t>0</a:t>
            </a:r>
            <a:endParaRPr lang="hu-HU" dirty="0"/>
          </a:p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895367" y="-73979"/>
            <a:ext cx="23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err="1" smtClean="0"/>
              <a:t>Polinomos</a:t>
            </a:r>
            <a:r>
              <a:rPr lang="hu-HU" dirty="0" smtClean="0"/>
              <a:t> modell </a:t>
            </a:r>
            <a:r>
              <a:rPr lang="hu-HU" dirty="0"/>
              <a:t>–</a:t>
            </a:r>
            <a:r>
              <a:rPr lang="hu-HU" dirty="0" smtClean="0"/>
              <a:t> a</a:t>
            </a:r>
            <a:r>
              <a:rPr lang="hu-HU" baseline="-25000" dirty="0" smtClean="0"/>
              <a:t>1</a:t>
            </a:r>
            <a:endParaRPr lang="hu-HU" dirty="0"/>
          </a:p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969231" y="3384550"/>
            <a:ext cx="23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err="1" smtClean="0"/>
              <a:t>Polinomos</a:t>
            </a:r>
            <a:r>
              <a:rPr lang="hu-HU" dirty="0" smtClean="0"/>
              <a:t> modell </a:t>
            </a:r>
            <a:r>
              <a:rPr lang="hu-HU" dirty="0"/>
              <a:t>–</a:t>
            </a:r>
            <a:r>
              <a:rPr lang="hu-HU" dirty="0" smtClean="0"/>
              <a:t> a</a:t>
            </a:r>
            <a:r>
              <a:rPr lang="hu-HU" baseline="-25000" dirty="0" smtClean="0"/>
              <a:t>2</a:t>
            </a:r>
            <a:endParaRPr lang="hu-HU" dirty="0"/>
          </a:p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895367" y="3384549"/>
            <a:ext cx="23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err="1" smtClean="0"/>
              <a:t>Polinomos</a:t>
            </a:r>
            <a:r>
              <a:rPr lang="hu-HU" dirty="0" smtClean="0"/>
              <a:t> modell </a:t>
            </a:r>
            <a:r>
              <a:rPr lang="hu-HU" dirty="0"/>
              <a:t>–</a:t>
            </a:r>
            <a:r>
              <a:rPr lang="hu-HU" dirty="0" smtClean="0"/>
              <a:t> T</a:t>
            </a:r>
            <a:endParaRPr lang="hu-HU" dirty="0"/>
          </a:p>
          <a:p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800600" y="-27483"/>
            <a:ext cx="84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6,458</a:t>
            </a:r>
            <a:endParaRPr lang="hu-HU" dirty="0"/>
          </a:p>
          <a:p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10414000" y="-27483"/>
                <a:ext cx="12109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-1</a:t>
                </a:r>
                <a14:m>
                  <m:oMath xmlns:m="http://schemas.openxmlformats.org/officeDocument/2006/math">
                    <m:r>
                      <a:rPr lang="hu-HU" b="0" i="0" smtClean="0">
                        <a:latin typeface="Cambria Math" panose="02040503050406030204" pitchFamily="18" charset="0"/>
                      </a:rPr>
                      <m:t>,78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hu-HU" dirty="0" smtClean="0"/>
                  <a:t>10</a:t>
                </a:r>
                <a:r>
                  <a:rPr lang="hu-HU" baseline="30000" dirty="0" smtClean="0"/>
                  <a:t>-2</a:t>
                </a:r>
                <a:endParaRPr lang="hu-HU" baseline="30000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00" y="-27483"/>
                <a:ext cx="1210916" cy="646331"/>
              </a:xfrm>
              <a:prstGeom prst="rect">
                <a:avLst/>
              </a:prstGeom>
              <a:blipFill>
                <a:blip r:embed="rId6"/>
                <a:stretch>
                  <a:fillRect l="-4020" t="-467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/>
              <p:cNvSpPr txBox="1"/>
              <p:nvPr/>
            </p:nvSpPr>
            <p:spPr>
              <a:xfrm>
                <a:off x="4692649" y="3475041"/>
                <a:ext cx="1057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-2,2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hu-HU" dirty="0" smtClean="0"/>
                  <a:t>10</a:t>
                </a:r>
                <a:r>
                  <a:rPr lang="hu-HU" baseline="30000" dirty="0" smtClean="0"/>
                  <a:t>-5</a:t>
                </a:r>
                <a:endParaRPr lang="hu-HU" baseline="30000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18" name="Szövegdoboz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649" y="3475041"/>
                <a:ext cx="1057475" cy="646331"/>
              </a:xfrm>
              <a:prstGeom prst="rect">
                <a:avLst/>
              </a:prstGeom>
              <a:blipFill>
                <a:blip r:embed="rId7"/>
                <a:stretch>
                  <a:fillRect l="-5202" t="-471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zövegdoboz 18"/>
          <p:cNvSpPr txBox="1"/>
          <p:nvPr/>
        </p:nvSpPr>
        <p:spPr>
          <a:xfrm>
            <a:off x="10777825" y="3475041"/>
            <a:ext cx="84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283,49</a:t>
            </a:r>
            <a:endParaRPr lang="hu-HU" dirty="0"/>
          </a:p>
          <a:p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5102678" y="2069306"/>
            <a:ext cx="539496" cy="1095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19458" y="2178844"/>
            <a:ext cx="539496" cy="1095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5113436" y="5691230"/>
            <a:ext cx="539496" cy="2428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1039095" y="4024602"/>
            <a:ext cx="539496" cy="1095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7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1280160" y="466343"/>
            <a:ext cx="10911840" cy="13621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hu-HU" dirty="0" smtClean="0">
                <a:solidFill>
                  <a:srgbClr val="E5E6DA"/>
                </a:solidFill>
              </a:rPr>
              <a:t>Lineáris modell </a:t>
            </a:r>
            <a:r>
              <a:rPr lang="hu-HU" dirty="0" err="1" smtClean="0">
                <a:solidFill>
                  <a:srgbClr val="E5E6DA"/>
                </a:solidFill>
              </a:rPr>
              <a:t>Bevis</a:t>
            </a:r>
            <a:r>
              <a:rPr lang="hu-HU" dirty="0" smtClean="0">
                <a:solidFill>
                  <a:srgbClr val="E5E6DA"/>
                </a:solidFill>
              </a:rPr>
              <a:t> </a:t>
            </a:r>
            <a:r>
              <a:rPr lang="hu-HU" dirty="0">
                <a:solidFill>
                  <a:srgbClr val="E5E6DA"/>
                </a:solidFill>
              </a:rPr>
              <a:t>modelltől vett százalékos eltérése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3" y="1494800"/>
            <a:ext cx="7875270" cy="527989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616030" y="1445799"/>
            <a:ext cx="80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január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606" y="1459124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február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96606" y="1465787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március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496606" y="1465787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április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496606" y="1432474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május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590628" y="1459124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június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543617" y="1439136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július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395229" y="1472449"/>
            <a:ext cx="124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augusztus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16577" y="1483710"/>
            <a:ext cx="14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szeptember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496606" y="1472449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október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276249" y="1479111"/>
            <a:ext cx="148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november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316577" y="1494800"/>
            <a:ext cx="128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december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922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1280160" y="466343"/>
            <a:ext cx="10911840" cy="1362113"/>
          </a:xfrm>
        </p:spPr>
        <p:txBody>
          <a:bodyPr/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hu-HU" sz="3000" b="0" i="0" dirty="0" err="1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Polinomos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 modell </a:t>
            </a:r>
            <a:r>
              <a:rPr lang="hu-HU" sz="3000" b="0" i="0" dirty="0" err="1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Emardson-Derks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 modelltől vett százalékos eltérése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7490"/>
            <a:ext cx="7875270" cy="52798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7108"/>
            <a:ext cx="7875270" cy="527989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6726"/>
            <a:ext cx="7875270" cy="52798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6344"/>
            <a:ext cx="7875270" cy="527989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5962"/>
            <a:ext cx="7875270" cy="52798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5962"/>
            <a:ext cx="7875270" cy="527989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5580"/>
            <a:ext cx="7875270" cy="527989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5198"/>
            <a:ext cx="7875270" cy="527989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4816"/>
            <a:ext cx="7875270" cy="527989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4434"/>
            <a:ext cx="7875270" cy="527989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4052"/>
            <a:ext cx="7875270" cy="527989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41" y="1503670"/>
            <a:ext cx="7875270" cy="5279898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5691418" y="1459315"/>
            <a:ext cx="80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január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571994" y="1458918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február</a:t>
            </a:r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571994" y="1464586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március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571994" y="1460925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április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691118" y="1468247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május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631556" y="1466417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június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5691118" y="1462755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július</a:t>
            </a:r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5448338" y="1449795"/>
            <a:ext cx="124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augusztus</a:t>
            </a:r>
            <a:endParaRPr lang="hu-HU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369686" y="1458918"/>
            <a:ext cx="14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szeptember</a:t>
            </a:r>
            <a:endParaRPr lang="hu-HU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5492897" y="1447964"/>
            <a:ext cx="104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október</a:t>
            </a:r>
            <a:endParaRPr lang="hu-HU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5448338" y="1467332"/>
            <a:ext cx="128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december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490002" y="1467332"/>
            <a:ext cx="148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november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validálási</a:t>
            </a:r>
            <a:r>
              <a:rPr lang="hu-HU" dirty="0" smtClean="0"/>
              <a:t> adatok</a:t>
            </a:r>
            <a:endParaRPr lang="hu-HU" dirty="0"/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NOAA rádiószonda</a:t>
            </a:r>
            <a:r>
              <a:rPr lang="hu-HU" dirty="0"/>
              <a:t> </a:t>
            </a:r>
            <a:r>
              <a:rPr lang="hu-HU" dirty="0" smtClean="0"/>
              <a:t>adatok</a:t>
            </a:r>
          </a:p>
          <a:p>
            <a:r>
              <a:rPr lang="hu-HU" dirty="0" smtClean="0"/>
              <a:t>GRUAN rádiószonda adatok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33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NOAA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5839232"/>
              </p:ext>
            </p:extLst>
          </p:nvPr>
        </p:nvGraphicFramePr>
        <p:xfrm>
          <a:off x="1830660" y="1293092"/>
          <a:ext cx="8776274" cy="663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5247617" y="3819906"/>
            <a:ext cx="1693718" cy="323165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>
                <a:solidFill>
                  <a:srgbClr val="3C4743"/>
                </a:solidFill>
              </a:rPr>
              <a:t>magasság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583964" y="3364549"/>
            <a:ext cx="787973" cy="553998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lvl="0"/>
            <a:r>
              <a:rPr lang="hu-HU" sz="1500" dirty="0" smtClean="0">
                <a:solidFill>
                  <a:srgbClr val="3C4743"/>
                </a:solidFill>
              </a:rPr>
              <a:t>nyomás</a:t>
            </a:r>
            <a:endParaRPr lang="hu-HU" sz="1500" dirty="0">
              <a:solidFill>
                <a:srgbClr val="3C4743"/>
              </a:solidFill>
            </a:endParaRPr>
          </a:p>
          <a:p>
            <a:endParaRPr lang="hu-HU" sz="15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247617" y="4422131"/>
            <a:ext cx="1693718" cy="323165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 smtClean="0">
                <a:solidFill>
                  <a:srgbClr val="3C4743"/>
                </a:solidFill>
              </a:rPr>
              <a:t>hőmérséklet</a:t>
            </a:r>
            <a:endParaRPr lang="hu-HU" sz="1500" dirty="0">
              <a:solidFill>
                <a:srgbClr val="3C4743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523289" y="3595382"/>
            <a:ext cx="1693718" cy="323165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 smtClean="0">
                <a:solidFill>
                  <a:srgbClr val="3C4743"/>
                </a:solidFill>
              </a:rPr>
              <a:t>harmatpont</a:t>
            </a:r>
            <a:endParaRPr lang="hu-HU" sz="1500" dirty="0">
              <a:solidFill>
                <a:srgbClr val="3C4743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657892" y="5588254"/>
            <a:ext cx="1159501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NTK, IV, </a:t>
            </a:r>
            <a:r>
              <a:rPr lang="hu-HU" dirty="0" err="1" smtClean="0"/>
              <a:t>T</a:t>
            </a:r>
            <a:r>
              <a:rPr lang="hu-HU" baseline="-25000" dirty="0" err="1" smtClean="0"/>
              <a:t>s</a:t>
            </a:r>
            <a:endParaRPr lang="hu-HU" baseline="-25000" dirty="0"/>
          </a:p>
        </p:txBody>
      </p:sp>
      <p:sp>
        <p:nvSpPr>
          <p:cNvPr id="14" name="Lefelé nyíl 13"/>
          <p:cNvSpPr/>
          <p:nvPr/>
        </p:nvSpPr>
        <p:spPr>
          <a:xfrm>
            <a:off x="5933151" y="6039807"/>
            <a:ext cx="608985" cy="374865"/>
          </a:xfrm>
          <a:prstGeom prst="downArrow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zövegdoboz 14"/>
          <p:cNvSpPr txBox="1"/>
          <p:nvPr/>
        </p:nvSpPr>
        <p:spPr>
          <a:xfrm>
            <a:off x="6069277" y="6431212"/>
            <a:ext cx="336730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Q</a:t>
            </a:r>
            <a:endParaRPr lang="hu-HU" baseline="-25000" dirty="0"/>
          </a:p>
        </p:txBody>
      </p:sp>
    </p:spTree>
    <p:extLst>
      <p:ext uri="{BB962C8B-B14F-4D97-AF65-F5344CB8AC3E}">
        <p14:creationId xmlns:p14="http://schemas.microsoft.com/office/powerpoint/2010/main" val="3029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dirty="0">
                <a:solidFill>
                  <a:srgbClr val="E5E6DA"/>
                </a:solidFill>
              </a:rPr>
              <a:t>NOAA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11" name="Tartalom helye 11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74901076"/>
              </p:ext>
            </p:extLst>
          </p:nvPr>
        </p:nvGraphicFramePr>
        <p:xfrm>
          <a:off x="85726" y="1918114"/>
          <a:ext cx="5876925" cy="35930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91307664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348368412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371561131"/>
                    </a:ext>
                  </a:extLst>
                </a:gridCol>
              </a:tblGrid>
              <a:tr h="283845"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noProof="0" dirty="0" smtClean="0"/>
                        <a:t>WMO</a:t>
                      </a:r>
                      <a:endParaRPr lang="hu-HU" sz="12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Koordináta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Állomás neve/ország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Szonda-</a:t>
                      </a:r>
                    </a:p>
                    <a:p>
                      <a:pPr algn="ctr"/>
                      <a:r>
                        <a:rPr lang="hu-HU" sz="1200" dirty="0" smtClean="0"/>
                        <a:t>típus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Mérés-</a:t>
                      </a:r>
                    </a:p>
                    <a:p>
                      <a:pPr algn="ctr"/>
                      <a:r>
                        <a:rPr lang="hu-HU" sz="1200" dirty="0" smtClean="0"/>
                        <a:t>szám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Szél.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Hossz.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48867"/>
                  </a:ext>
                </a:extLst>
              </a:tr>
              <a:tr h="282000">
                <a:tc>
                  <a:txBody>
                    <a:bodyPr/>
                    <a:lstStyle/>
                    <a:p>
                      <a:pPr algn="ctr"/>
                      <a:r>
                        <a:rPr lang="hu-HU" sz="1100" b="1" noProof="0" dirty="0" smtClean="0"/>
                        <a:t>2185  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65.55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22.13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LULEA-KALLAX (SE)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RS92/A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1783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8221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40.47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-3.58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MADRID/BARAJAS (ES)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RS92/A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4056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12843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47.43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19.18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BUDAPEST/PESTSZENTLORINC (HU)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1960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20292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77.72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104.30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GMO IM.E.K. FEDOROVA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MRZ*/MARL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3461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4412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24125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68.50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112.43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OLENEK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MRZ*/VEK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3743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1942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24959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62.08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129.75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JAKUTSK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MRZ*/VEK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3900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779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40437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24.93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46.72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KING KHALED INT. AIRPORT (SA)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2719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94251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42182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28.58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77.20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NEW DELHI/SAFDARJUNG (IN)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2463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0686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45004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22.32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114.17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KOWLOON (HK)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RS92/A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3831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01487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48698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1.37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103.98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SINGAPORE/CHANGI AIRPORT (SG)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DFM9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3158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494211"/>
                  </a:ext>
                </a:extLst>
              </a:tr>
            </a:tbl>
          </a:graphicData>
        </a:graphic>
      </p:graphicFrame>
      <p:graphicFrame>
        <p:nvGraphicFramePr>
          <p:cNvPr id="13" name="Tartalom helye 11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7920238"/>
              </p:ext>
            </p:extLst>
          </p:nvPr>
        </p:nvGraphicFramePr>
        <p:xfrm>
          <a:off x="6200775" y="1918114"/>
          <a:ext cx="5886450" cy="35865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913076642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34836841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1561131"/>
                    </a:ext>
                  </a:extLst>
                </a:gridCol>
              </a:tblGrid>
              <a:tr h="291620"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noProof="0" dirty="0" smtClean="0"/>
                        <a:t>WMO</a:t>
                      </a:r>
                      <a:endParaRPr lang="hu-HU" sz="12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Koordináta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Állomás neve/ország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Szonda-</a:t>
                      </a:r>
                    </a:p>
                    <a:p>
                      <a:pPr algn="ctr"/>
                      <a:r>
                        <a:rPr lang="hu-HU" sz="1200" dirty="0" smtClean="0"/>
                        <a:t>típus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Mérés-</a:t>
                      </a:r>
                    </a:p>
                    <a:p>
                      <a:pPr algn="ctr"/>
                      <a:r>
                        <a:rPr lang="hu-HU" sz="1200" dirty="0" smtClean="0"/>
                        <a:t>szám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0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Szél.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Hossz.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488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/>
                      <a:r>
                        <a:rPr lang="hu-HU" sz="1100" b="1" noProof="0" dirty="0" smtClean="0"/>
                        <a:t>51463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43.78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87.62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WU LU MU QI (CN)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GTS1-1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1529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61291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12.53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-7.95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BAMAKO/SENOU (ML)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2523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71043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65.28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-126.75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NORMAN WELLS UA,  NWT (CA)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4021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72402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37.93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-75.48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WALLOPS ISLAND, VA. (US)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LMS6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4289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44124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83378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-15.87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-47.93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BRASILIA (AEROPORTO) (BR)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3600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194212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83840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-25.52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-49.17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CURITIBA (AEROPORTO) (BR)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3074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77908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89002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-70.67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-8.25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NEUMAYER (DE)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1936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942518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89664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-77.85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166.67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MCMURDO (US)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2066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068625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94610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-31.93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115.95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PERTH AIRPORT (AU)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1479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014875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noProof="0" dirty="0" smtClean="0"/>
                        <a:t>94866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-37.67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144.83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MELBOURNE AIRPORT (AU)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RS92/DC3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2602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494211"/>
                  </a:ext>
                </a:extLst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85726" y="5603833"/>
            <a:ext cx="42672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/>
              <a:t>RS92/A </a:t>
            </a:r>
            <a:r>
              <a:rPr lang="hu-HU" sz="1100" dirty="0"/>
              <a:t>- </a:t>
            </a:r>
            <a:r>
              <a:rPr lang="hu-HU" sz="1100" dirty="0" err="1"/>
              <a:t>Vaisala</a:t>
            </a:r>
            <a:r>
              <a:rPr lang="hu-HU" sz="1100" dirty="0"/>
              <a:t> RS92/</a:t>
            </a:r>
            <a:r>
              <a:rPr lang="hu-HU" sz="1100" dirty="0" err="1"/>
              <a:t>Autosonde</a:t>
            </a:r>
            <a:r>
              <a:rPr lang="hu-HU" sz="1100" dirty="0"/>
              <a:t> (</a:t>
            </a:r>
            <a:r>
              <a:rPr lang="hu-HU" sz="1100" dirty="0" smtClean="0"/>
              <a:t>Finnország)</a:t>
            </a:r>
            <a:endParaRPr lang="hu-HU" sz="1100" dirty="0"/>
          </a:p>
          <a:p>
            <a:r>
              <a:rPr lang="hu-HU" sz="1100" b="1" dirty="0" smtClean="0"/>
              <a:t>RS92/DC </a:t>
            </a:r>
            <a:r>
              <a:rPr lang="hu-HU" sz="1100" dirty="0"/>
              <a:t>- </a:t>
            </a:r>
            <a:r>
              <a:rPr lang="hu-HU" sz="1100" dirty="0" err="1"/>
              <a:t>Vaisala</a:t>
            </a:r>
            <a:r>
              <a:rPr lang="hu-HU" sz="1100" dirty="0"/>
              <a:t> RS92/</a:t>
            </a:r>
            <a:r>
              <a:rPr lang="hu-HU" sz="1100" dirty="0" err="1"/>
              <a:t>Digicora</a:t>
            </a:r>
            <a:r>
              <a:rPr lang="hu-HU" sz="1100" dirty="0"/>
              <a:t> I,II </a:t>
            </a:r>
            <a:r>
              <a:rPr lang="hu-HU" sz="1100" dirty="0" err="1"/>
              <a:t>or</a:t>
            </a:r>
            <a:r>
              <a:rPr lang="hu-HU" sz="1100" dirty="0"/>
              <a:t> MARWIN (</a:t>
            </a:r>
            <a:r>
              <a:rPr lang="hu-HU" sz="1100" dirty="0" smtClean="0"/>
              <a:t>Finnország)</a:t>
            </a:r>
          </a:p>
          <a:p>
            <a:r>
              <a:rPr lang="hu-HU" sz="1100" b="1" dirty="0" smtClean="0"/>
              <a:t>RS92/DC3 </a:t>
            </a:r>
            <a:r>
              <a:rPr lang="hu-HU" sz="1100" dirty="0" smtClean="0"/>
              <a:t>-</a:t>
            </a:r>
            <a:r>
              <a:rPr lang="hu-HU" sz="1100" b="1" dirty="0"/>
              <a:t> </a:t>
            </a:r>
            <a:r>
              <a:rPr lang="hu-HU" sz="1100" dirty="0" err="1"/>
              <a:t>Vaisala</a:t>
            </a:r>
            <a:r>
              <a:rPr lang="hu-HU" sz="1100" dirty="0"/>
              <a:t> </a:t>
            </a:r>
            <a:r>
              <a:rPr lang="hu-HU" sz="1100" dirty="0" smtClean="0"/>
              <a:t>RS92/</a:t>
            </a:r>
            <a:r>
              <a:rPr lang="hu-HU" sz="1100" dirty="0" err="1" smtClean="0"/>
              <a:t>Digicora</a:t>
            </a:r>
            <a:r>
              <a:rPr lang="hu-HU" sz="1100" dirty="0" smtClean="0"/>
              <a:t> </a:t>
            </a:r>
            <a:r>
              <a:rPr lang="hu-HU" sz="1100" dirty="0"/>
              <a:t>III (Finnország)</a:t>
            </a:r>
          </a:p>
          <a:p>
            <a:r>
              <a:rPr lang="hu-HU" sz="1100" b="1" dirty="0" smtClean="0"/>
              <a:t>MRZ*</a:t>
            </a:r>
            <a:r>
              <a:rPr lang="hu-HU" sz="1100" dirty="0" smtClean="0"/>
              <a:t>- </a:t>
            </a:r>
            <a:r>
              <a:rPr lang="en-US" sz="1100" dirty="0"/>
              <a:t>MARL-A or </a:t>
            </a:r>
            <a:r>
              <a:rPr lang="en-US" sz="1100" dirty="0" err="1"/>
              <a:t>Vektor</a:t>
            </a:r>
            <a:r>
              <a:rPr lang="en-US" sz="1100" dirty="0"/>
              <a:t>-M-MRZ </a:t>
            </a:r>
            <a:r>
              <a:rPr lang="hu-HU" sz="1100" dirty="0" smtClean="0"/>
              <a:t>(Orosz Föderáció)</a:t>
            </a:r>
            <a:endParaRPr lang="hu-HU" sz="1100" dirty="0"/>
          </a:p>
          <a:p>
            <a:r>
              <a:rPr lang="hu-HU" sz="1100" b="1" dirty="0"/>
              <a:t>DFM9</a:t>
            </a:r>
            <a:r>
              <a:rPr lang="hu-HU" sz="1100" dirty="0"/>
              <a:t> - </a:t>
            </a:r>
            <a:r>
              <a:rPr lang="hu-HU" sz="1100" dirty="0" err="1"/>
              <a:t>Graw</a:t>
            </a:r>
            <a:r>
              <a:rPr lang="hu-HU" sz="1100" dirty="0"/>
              <a:t> DFM-09 </a:t>
            </a:r>
            <a:r>
              <a:rPr lang="hu-HU" sz="1100" dirty="0" smtClean="0"/>
              <a:t>(Németország)</a:t>
            </a:r>
          </a:p>
          <a:p>
            <a:r>
              <a:rPr lang="hu-HU" sz="1100" b="1" dirty="0"/>
              <a:t>GTS1-1</a:t>
            </a:r>
            <a:r>
              <a:rPr lang="hu-HU" sz="1100" dirty="0"/>
              <a:t> - </a:t>
            </a:r>
            <a:r>
              <a:rPr lang="hu-HU" sz="1100" dirty="0" err="1"/>
              <a:t>Taiyuan</a:t>
            </a:r>
            <a:r>
              <a:rPr lang="hu-HU" sz="1100" dirty="0"/>
              <a:t> GTS1-1/GFE(L) </a:t>
            </a:r>
            <a:r>
              <a:rPr lang="hu-HU" sz="1100" dirty="0" smtClean="0"/>
              <a:t>(Kína)</a:t>
            </a:r>
          </a:p>
          <a:p>
            <a:r>
              <a:rPr lang="hu-HU" sz="1100" b="1" dirty="0" smtClean="0"/>
              <a:t>LMS6</a:t>
            </a:r>
            <a:r>
              <a:rPr lang="hu-HU" sz="1100" dirty="0" smtClean="0"/>
              <a:t> - </a:t>
            </a:r>
            <a:r>
              <a:rPr lang="en-US" sz="1100" dirty="0" err="1"/>
              <a:t>Sippican</a:t>
            </a:r>
            <a:r>
              <a:rPr lang="en-US" sz="1100" dirty="0"/>
              <a:t> LMS6 </a:t>
            </a:r>
            <a:r>
              <a:rPr lang="en-US" sz="1100" dirty="0" smtClean="0"/>
              <a:t>w</a:t>
            </a:r>
            <a:endParaRPr lang="hu-HU" sz="1100" dirty="0"/>
          </a:p>
          <a:p>
            <a:endParaRPr lang="hu-HU" sz="1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526926" y="6082099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58193 mérés!</a:t>
            </a:r>
          </a:p>
        </p:txBody>
      </p:sp>
    </p:spTree>
    <p:extLst>
      <p:ext uri="{BB962C8B-B14F-4D97-AF65-F5344CB8AC3E}">
        <p14:creationId xmlns:p14="http://schemas.microsoft.com/office/powerpoint/2010/main" val="33371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NOAA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60878"/>
              </p:ext>
            </p:extLst>
          </p:nvPr>
        </p:nvGraphicFramePr>
        <p:xfrm>
          <a:off x="83127" y="2065962"/>
          <a:ext cx="2540235" cy="44588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251"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Koordináta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Állomás neve/ország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29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Szél.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Hossz.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390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65.55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22.13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LULEA-KALLAX (SE)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967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40.47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-3.58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MADRID/BARAJAS (ES)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967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47.43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19.18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BUDAPEST/PESTSZENTLORINC (HU)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967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77.72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104.30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GMO IM.E.K. FEDOROVA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777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68.50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112.43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OLENEK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383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62.08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129.75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JAKUTSK (RA)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967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24.93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46.72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KING KHALED INT. AIRPORT (SA)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6343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28.58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77.20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NEW DELHI/SAFDARJUNG (IN)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383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22.32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114.17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KOWLOON (HK)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1.37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103.98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noProof="0" dirty="0" smtClean="0"/>
                        <a:t>SINGAPORE/CHANGI AIRPORT (SG)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697449"/>
              </p:ext>
            </p:extLst>
          </p:nvPr>
        </p:nvGraphicFramePr>
        <p:xfrm>
          <a:off x="2861953" y="2065962"/>
          <a:ext cx="2576946" cy="445886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620"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Koordináta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Állomás neve/ország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05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Szél.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Hossz.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43.78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87.62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WU LU MU QI (CN)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12.53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-7.95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BAMAKO/SENOU (ML)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148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65.28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-126.75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NORMAN WELLS UA,  NWT (CA)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37.93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-75.48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WALLOPS ISLAND, VA. (US)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-15.87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-47.93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BRASILIA (AEROPORTO) (BR)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-25.52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-49.17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CURITIBA (AEROPORTO) (BR)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-70.67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-8.25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NEUMAYER (DE)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-77.85 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166.67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MCMURDO (US)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-31.93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115.95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PERTH AIRPORT (AU)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761"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-37.67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144.83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MELBOURNE AIRPORT (AU)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8206" r="10168" b="19521"/>
          <a:stretch/>
        </p:blipFill>
        <p:spPr>
          <a:xfrm>
            <a:off x="5677490" y="2448560"/>
            <a:ext cx="6259771" cy="3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18356" r="10659" b="21339"/>
          <a:stretch/>
        </p:blipFill>
        <p:spPr>
          <a:xfrm>
            <a:off x="8563158" y="0"/>
            <a:ext cx="3628842" cy="2086545"/>
          </a:xfrm>
          <a:prstGeom prst="rect">
            <a:avLst/>
          </a:prstGeom>
        </p:spPr>
      </p:pic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NOAA rádiószonda adatok – BUDAPEST 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6" y="2294799"/>
            <a:ext cx="5856553" cy="43936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" y="2294799"/>
            <a:ext cx="5856553" cy="43936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6" y="2277915"/>
            <a:ext cx="5856553" cy="43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Vázlat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868733" y="2693396"/>
            <a:ext cx="716084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sz="2800" dirty="0" smtClean="0"/>
              <a:t>Bevezető, célok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sz="2800" dirty="0" smtClean="0"/>
              <a:t>Számítási módszerek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sz="2800" dirty="0" smtClean="0"/>
              <a:t>Fejlesztett modellek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sz="2800" dirty="0" err="1" smtClean="0"/>
              <a:t>Validálás</a:t>
            </a:r>
            <a:r>
              <a:rPr lang="hu-HU" sz="2800" dirty="0" smtClean="0"/>
              <a:t> két rádiószonda hálózattal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sz="2800" dirty="0" smtClean="0"/>
              <a:t>Összegzés, kitekintés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57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dirty="0" smtClean="0">
                <a:solidFill>
                  <a:srgbClr val="E5E6DA"/>
                </a:solidFill>
              </a:rPr>
              <a:t>NOAA rádiószonda adatok – BUDAPEST II.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9" y="-19083"/>
            <a:ext cx="3953173" cy="29657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27" y="10179"/>
            <a:ext cx="3953173" cy="296570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0"/>
            <a:ext cx="3953173" cy="29657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7" y="3432045"/>
            <a:ext cx="3953173" cy="29657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27" y="3432044"/>
            <a:ext cx="3953173" cy="29657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3432046"/>
            <a:ext cx="3953173" cy="29657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291425" y="2982870"/>
            <a:ext cx="366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</a:t>
            </a:r>
            <a:r>
              <a:rPr lang="hu-HU" dirty="0" smtClean="0"/>
              <a:t>0%                     közép: </a:t>
            </a:r>
            <a:r>
              <a:rPr lang="hu-HU" dirty="0"/>
              <a:t>-</a:t>
            </a:r>
            <a:r>
              <a:rPr lang="hu-HU" dirty="0" smtClean="0"/>
              <a:t>0.4 %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291425" y="6470424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</a:t>
            </a:r>
            <a:r>
              <a:rPr lang="hu-HU" dirty="0" smtClean="0"/>
              <a:t>0.1%                    közép</a:t>
            </a:r>
            <a:r>
              <a:rPr lang="hu-HU" dirty="0"/>
              <a:t>: 0.2%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8071060" y="2951373"/>
                <a:ext cx="4235240" cy="53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 smtClean="0"/>
                  <a:t> ·100</a:t>
                </a:r>
                <a:endParaRPr lang="hu-HU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060" y="2951373"/>
                <a:ext cx="4235240" cy="536237"/>
              </a:xfrm>
              <a:prstGeom prst="rect">
                <a:avLst/>
              </a:prstGeom>
              <a:blipFill rotWithShape="0">
                <a:blip r:embed="rId8"/>
                <a:stretch>
                  <a:fillRect r="-719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317680" y="2946620"/>
                <a:ext cx="3479479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/>
                  <a:t> ·100</a:t>
                </a:r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80" y="2946620"/>
                <a:ext cx="3479479" cy="536237"/>
              </a:xfrm>
              <a:prstGeom prst="rect">
                <a:avLst/>
              </a:prstGeom>
              <a:blipFill rotWithShape="0">
                <a:blip r:embed="rId9"/>
                <a:stretch>
                  <a:fillRect r="-701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7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NOAA rádiószonda adatok </a:t>
            </a:r>
            <a:r>
              <a:rPr lang="hu-HU" dirty="0">
                <a:solidFill>
                  <a:srgbClr val="E5E6DA"/>
                </a:solidFill>
              </a:rPr>
              <a:t>– </a:t>
            </a:r>
            <a:r>
              <a:rPr lang="hu-HU" dirty="0"/>
              <a:t>NEW </a:t>
            </a:r>
            <a:r>
              <a:rPr lang="hu-HU" dirty="0" smtClean="0"/>
              <a:t>DELHI I.</a:t>
            </a:r>
            <a:endParaRPr lang="hu-HU" b="0" i="0" dirty="0">
              <a:solidFill>
                <a:srgbClr val="E5E6DA"/>
              </a:solidFill>
              <a:latin typeface="Calibri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7976" r="9580" b="20703"/>
          <a:stretch/>
        </p:blipFill>
        <p:spPr>
          <a:xfrm>
            <a:off x="8497391" y="0"/>
            <a:ext cx="3694609" cy="212169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02" y="2294799"/>
            <a:ext cx="5856553" cy="439363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" y="2294799"/>
            <a:ext cx="5856553" cy="439363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02" y="2294799"/>
            <a:ext cx="5856553" cy="43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b="0" i="0" dirty="0" smtClean="0">
                <a:solidFill>
                  <a:srgbClr val="E5E6DA"/>
                </a:solidFill>
                <a:latin typeface="Calibri"/>
              </a:rPr>
              <a:t>NOAA rádiószonda adatok </a:t>
            </a:r>
            <a:r>
              <a:rPr lang="hu-HU" dirty="0">
                <a:solidFill>
                  <a:srgbClr val="E5E6DA"/>
                </a:solidFill>
              </a:rPr>
              <a:t>–</a:t>
            </a:r>
            <a:r>
              <a:rPr lang="hu-HU" b="0" i="0" dirty="0" smtClean="0">
                <a:solidFill>
                  <a:srgbClr val="E5E6DA"/>
                </a:solidFill>
                <a:latin typeface="Calibri"/>
              </a:rPr>
              <a:t> </a:t>
            </a:r>
            <a:r>
              <a:rPr lang="hu-HU" dirty="0"/>
              <a:t>NEW </a:t>
            </a:r>
            <a:r>
              <a:rPr lang="hu-HU" dirty="0" smtClean="0"/>
              <a:t>DELHI II.</a:t>
            </a:r>
            <a:endParaRPr lang="hu-HU" b="0" i="0" dirty="0">
              <a:solidFill>
                <a:srgbClr val="E5E6DA"/>
              </a:solidFill>
              <a:latin typeface="Calibri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9" y="-1"/>
            <a:ext cx="3953173" cy="29657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78" y="0"/>
            <a:ext cx="3953173" cy="29657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3173" cy="29657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9" y="3393016"/>
            <a:ext cx="3953173" cy="296570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77" y="3393016"/>
            <a:ext cx="3953173" cy="296570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017"/>
            <a:ext cx="3953173" cy="296570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354737" y="3023683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</a:t>
            </a:r>
            <a:r>
              <a:rPr lang="hu-HU" dirty="0" smtClean="0"/>
              <a:t>0.1%                     közép: </a:t>
            </a:r>
            <a:r>
              <a:rPr lang="hu-HU" dirty="0"/>
              <a:t>-0.4%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4354737" y="6416700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-0.1%                     </a:t>
            </a:r>
            <a:r>
              <a:rPr lang="hu-HU" dirty="0" smtClean="0"/>
              <a:t>közép</a:t>
            </a:r>
            <a:r>
              <a:rPr lang="hu-HU" dirty="0"/>
              <a:t>: -1.5%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/>
              <p:cNvSpPr txBox="1"/>
              <p:nvPr/>
            </p:nvSpPr>
            <p:spPr>
              <a:xfrm>
                <a:off x="8071062" y="2921885"/>
                <a:ext cx="4235240" cy="53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 smtClean="0"/>
                  <a:t> ·100</a:t>
                </a:r>
                <a:endParaRPr lang="hu-HU" dirty="0"/>
              </a:p>
            </p:txBody>
          </p:sp>
        </mc:Choice>
        <mc:Fallback xmlns="">
          <p:sp>
            <p:nvSpPr>
              <p:cNvPr id="14" name="Szövegdoboz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062" y="2921885"/>
                <a:ext cx="4235240" cy="536237"/>
              </a:xfrm>
              <a:prstGeom prst="rect">
                <a:avLst/>
              </a:prstGeom>
              <a:blipFill rotWithShape="0">
                <a:blip r:embed="rId8"/>
                <a:stretch>
                  <a:fillRect r="-719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/>
              <p:cNvSpPr/>
              <p:nvPr/>
            </p:nvSpPr>
            <p:spPr>
              <a:xfrm>
                <a:off x="236846" y="2895809"/>
                <a:ext cx="3479479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/>
                  <a:t> ·100</a:t>
                </a:r>
              </a:p>
            </p:txBody>
          </p:sp>
        </mc:Choice>
        <mc:Fallback xmlns="">
          <p:sp>
            <p:nvSpPr>
              <p:cNvPr id="15" name="Téglalap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46" y="2895809"/>
                <a:ext cx="3479479" cy="536237"/>
              </a:xfrm>
              <a:prstGeom prst="rect">
                <a:avLst/>
              </a:prstGeom>
              <a:blipFill rotWithShape="0">
                <a:blip r:embed="rId9"/>
                <a:stretch>
                  <a:fillRect r="-525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5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b="0" i="0" dirty="0" smtClean="0">
                <a:solidFill>
                  <a:srgbClr val="E5E6DA"/>
                </a:solidFill>
                <a:latin typeface="Calibri"/>
              </a:rPr>
              <a:t>NOAA rádiószonda </a:t>
            </a:r>
            <a:r>
              <a:rPr lang="hu-HU" dirty="0">
                <a:solidFill>
                  <a:srgbClr val="E5E6DA"/>
                </a:solidFill>
              </a:rPr>
              <a:t>adatok – </a:t>
            </a:r>
            <a:r>
              <a:rPr lang="hu-HU" dirty="0" smtClean="0"/>
              <a:t>SINGAPORE I.</a:t>
            </a:r>
            <a:endParaRPr lang="hu-HU" b="0" i="0" dirty="0">
              <a:solidFill>
                <a:srgbClr val="E5E6DA"/>
              </a:solidFill>
              <a:latin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945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E5E6DA"/>
                </a:solidFill>
              </a:rPr>
              <a:t>–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945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E5E6DA"/>
                </a:solidFill>
              </a:rPr>
              <a:t>–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09" y="2325377"/>
            <a:ext cx="5856553" cy="43936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8" y="2325377"/>
            <a:ext cx="5856553" cy="43936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013" r="10008" b="19369"/>
          <a:stretch/>
        </p:blipFill>
        <p:spPr>
          <a:xfrm>
            <a:off x="8598428" y="0"/>
            <a:ext cx="3593572" cy="2098133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6" y="2325377"/>
            <a:ext cx="5856553" cy="43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b="0" i="0" dirty="0" smtClean="0">
                <a:solidFill>
                  <a:srgbClr val="E5E6DA"/>
                </a:solidFill>
                <a:latin typeface="Calibri"/>
              </a:rPr>
              <a:t>NOAA rádiószonda </a:t>
            </a:r>
            <a:r>
              <a:rPr lang="hu-HU" dirty="0">
                <a:solidFill>
                  <a:srgbClr val="E5E6DA"/>
                </a:solidFill>
              </a:rPr>
              <a:t>adatok – </a:t>
            </a:r>
            <a:r>
              <a:rPr lang="hu-HU" dirty="0" smtClean="0"/>
              <a:t>SINGAPORE I.</a:t>
            </a:r>
            <a:endParaRPr lang="hu-HU" b="0" i="0" dirty="0">
              <a:solidFill>
                <a:srgbClr val="E5E6DA"/>
              </a:solidFill>
              <a:latin typeface="Calibri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945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E5E6DA"/>
                </a:solidFill>
              </a:rPr>
              <a:t>–</a:t>
            </a:r>
            <a:endParaRPr lang="hu-HU" dirty="0">
              <a:solidFill>
                <a:srgbClr val="3C4743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945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E5E6DA"/>
                </a:solidFill>
              </a:rPr>
              <a:t>–</a:t>
            </a:r>
            <a:endParaRPr lang="hu-HU" dirty="0">
              <a:solidFill>
                <a:srgbClr val="3C4743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8" y="-1"/>
            <a:ext cx="3953173" cy="29657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27" y="-41658"/>
            <a:ext cx="3953173" cy="29657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0"/>
            <a:ext cx="3953173" cy="296570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89" y="3428999"/>
            <a:ext cx="3953173" cy="29657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27" y="3429000"/>
            <a:ext cx="3953173" cy="296570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3428999"/>
            <a:ext cx="3953173" cy="296570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269630" y="3059666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</a:t>
            </a:r>
            <a:r>
              <a:rPr lang="hu-HU" dirty="0" smtClean="0"/>
              <a:t>0%                     közép: </a:t>
            </a:r>
            <a:r>
              <a:rPr lang="hu-HU" dirty="0"/>
              <a:t>-0.2%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269630" y="6488667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</a:t>
            </a:r>
            <a:r>
              <a:rPr lang="hu-HU" dirty="0" smtClean="0"/>
              <a:t>0.1%                   közép: </a:t>
            </a:r>
            <a:r>
              <a:rPr lang="hu-HU" dirty="0"/>
              <a:t>1.4%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7956760" y="2991917"/>
                <a:ext cx="4235240" cy="53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 smtClean="0"/>
                  <a:t> ·100</a:t>
                </a:r>
                <a:endParaRPr lang="hu-HU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60" y="2991917"/>
                <a:ext cx="4235240" cy="536237"/>
              </a:xfrm>
              <a:prstGeom prst="rect">
                <a:avLst/>
              </a:prstGeom>
              <a:blipFill rotWithShape="0">
                <a:blip r:embed="rId8"/>
                <a:stretch>
                  <a:fillRect r="-863" b="-568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églalap 15"/>
              <p:cNvSpPr/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/>
                  <a:t> ·100</a:t>
                </a:r>
              </a:p>
            </p:txBody>
          </p:sp>
        </mc:Choice>
        <mc:Fallback xmlns="">
          <p:sp>
            <p:nvSpPr>
              <p:cNvPr id="16" name="Téglalap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  <a:blipFill rotWithShape="0">
                <a:blip r:embed="rId9"/>
                <a:stretch>
                  <a:fillRect r="-702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3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NOAA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5846"/>
          <a:stretch/>
        </p:blipFill>
        <p:spPr>
          <a:xfrm>
            <a:off x="0" y="0"/>
            <a:ext cx="5270898" cy="3564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536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Bevis</a:t>
            </a:r>
            <a:r>
              <a:rPr lang="hu-HU" sz="1200" dirty="0"/>
              <a:t> és lineáris </a:t>
            </a:r>
            <a:r>
              <a:rPr lang="hu-HU" sz="1200" dirty="0" smtClean="0"/>
              <a:t>modellek </a:t>
            </a:r>
            <a:r>
              <a:rPr lang="hu-HU" sz="1200" dirty="0"/>
              <a:t>referenciamodelltől vett </a:t>
            </a:r>
            <a:r>
              <a:rPr lang="hu-HU" sz="1200" dirty="0" smtClean="0"/>
              <a:t>eltéréseinek  a középértékeinek különbsége </a:t>
            </a:r>
            <a:r>
              <a:rPr lang="hu-HU" sz="1200" dirty="0"/>
              <a:t>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5846"/>
          <a:stretch/>
        </p:blipFill>
        <p:spPr>
          <a:xfrm>
            <a:off x="6966770" y="0"/>
            <a:ext cx="5270898" cy="3564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277100" y="0"/>
            <a:ext cx="4598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Bevis</a:t>
            </a:r>
            <a:r>
              <a:rPr lang="hu-HU" sz="1200" dirty="0"/>
              <a:t> és lineáris modellek referenciamodelltől vett eltéréseinek szóráskülönbsége 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" b="9869"/>
          <a:stretch/>
        </p:blipFill>
        <p:spPr>
          <a:xfrm>
            <a:off x="0" y="3402000"/>
            <a:ext cx="5270898" cy="3456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9489"/>
          <a:stretch/>
        </p:blipFill>
        <p:spPr>
          <a:xfrm>
            <a:off x="6966770" y="3402000"/>
            <a:ext cx="5270898" cy="34560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110210" y="3402000"/>
            <a:ext cx="51274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Emardson-Derks</a:t>
            </a:r>
            <a:r>
              <a:rPr lang="hu-HU" sz="1200" dirty="0" smtClean="0"/>
              <a:t> és polinomos modellek </a:t>
            </a:r>
            <a:r>
              <a:rPr lang="hu-HU" sz="1200" dirty="0"/>
              <a:t>referenciamodelltől vett eltéréseinek szóráskülönbsége a </a:t>
            </a:r>
            <a:r>
              <a:rPr lang="hu-HU" sz="1200" dirty="0" err="1"/>
              <a:t>refenciamodell</a:t>
            </a:r>
            <a:r>
              <a:rPr lang="hu-HU" sz="1200" dirty="0"/>
              <a:t> középértékéhez viszonyítva [%]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-47593" y="3417389"/>
            <a:ext cx="536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Emardson-Derks</a:t>
            </a:r>
            <a:r>
              <a:rPr lang="hu-HU" sz="1200" dirty="0"/>
              <a:t> és polinomos modellek</a:t>
            </a:r>
            <a:r>
              <a:rPr lang="hu-HU" sz="1200" dirty="0" smtClean="0"/>
              <a:t> </a:t>
            </a:r>
            <a:r>
              <a:rPr lang="hu-HU" sz="1200" dirty="0"/>
              <a:t>referenciamodelltől vett </a:t>
            </a:r>
            <a:r>
              <a:rPr lang="hu-HU" sz="1200" dirty="0" smtClean="0"/>
              <a:t>eltéréseinek  a középértékeinek különbsége </a:t>
            </a:r>
            <a:r>
              <a:rPr lang="hu-HU" sz="1200" dirty="0"/>
              <a:t>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</p:spTree>
    <p:extLst>
      <p:ext uri="{BB962C8B-B14F-4D97-AF65-F5344CB8AC3E}">
        <p14:creationId xmlns:p14="http://schemas.microsoft.com/office/powerpoint/2010/main" val="6063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02903706"/>
              </p:ext>
            </p:extLst>
          </p:nvPr>
        </p:nvGraphicFramePr>
        <p:xfrm>
          <a:off x="1830660" y="1293092"/>
          <a:ext cx="8776274" cy="663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4848418" y="3839070"/>
            <a:ext cx="1693718" cy="323165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>
                <a:solidFill>
                  <a:srgbClr val="3C4743"/>
                </a:solidFill>
              </a:rPr>
              <a:t>magasság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583964" y="3364549"/>
            <a:ext cx="787973" cy="553998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lvl="0"/>
            <a:r>
              <a:rPr lang="hu-HU" sz="1500" dirty="0" smtClean="0">
                <a:solidFill>
                  <a:srgbClr val="3C4743"/>
                </a:solidFill>
              </a:rPr>
              <a:t>nyomás</a:t>
            </a:r>
            <a:endParaRPr lang="hu-HU" sz="1500" dirty="0">
              <a:solidFill>
                <a:srgbClr val="3C4743"/>
              </a:solidFill>
            </a:endParaRPr>
          </a:p>
          <a:p>
            <a:endParaRPr lang="hu-HU" sz="15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247617" y="4422131"/>
            <a:ext cx="1693718" cy="323165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 smtClean="0">
                <a:solidFill>
                  <a:srgbClr val="3C4743"/>
                </a:solidFill>
              </a:rPr>
              <a:t>hőmérséklet</a:t>
            </a:r>
            <a:endParaRPr lang="hu-HU" sz="1500" dirty="0">
              <a:solidFill>
                <a:srgbClr val="3C4743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094476" y="3576102"/>
            <a:ext cx="2265605" cy="323165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216000" lvl="0" algn="ctr"/>
            <a:r>
              <a:rPr lang="hu-HU" sz="1500" dirty="0" smtClean="0">
                <a:solidFill>
                  <a:srgbClr val="3C4743"/>
                </a:solidFill>
              </a:rPr>
              <a:t>relatív páratartalom</a:t>
            </a:r>
            <a:endParaRPr lang="hu-HU" sz="1500" dirty="0">
              <a:solidFill>
                <a:srgbClr val="3C4743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657892" y="5588254"/>
            <a:ext cx="1159501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NTK, IV, </a:t>
            </a:r>
            <a:r>
              <a:rPr lang="hu-HU" dirty="0" err="1" smtClean="0"/>
              <a:t>T</a:t>
            </a:r>
            <a:r>
              <a:rPr lang="hu-HU" baseline="-25000" dirty="0" err="1" smtClean="0"/>
              <a:t>s</a:t>
            </a:r>
            <a:endParaRPr lang="hu-HU" baseline="-25000" dirty="0"/>
          </a:p>
        </p:txBody>
      </p:sp>
      <p:sp>
        <p:nvSpPr>
          <p:cNvPr id="14" name="Lefelé nyíl 13"/>
          <p:cNvSpPr/>
          <p:nvPr/>
        </p:nvSpPr>
        <p:spPr>
          <a:xfrm>
            <a:off x="5933151" y="6039807"/>
            <a:ext cx="608985" cy="374865"/>
          </a:xfrm>
          <a:prstGeom prst="downArrow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zövegdoboz 14"/>
          <p:cNvSpPr txBox="1"/>
          <p:nvPr/>
        </p:nvSpPr>
        <p:spPr>
          <a:xfrm>
            <a:off x="6069277" y="6431212"/>
            <a:ext cx="336730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Q</a:t>
            </a:r>
            <a:endParaRPr lang="hu-HU" baseline="-25000" dirty="0"/>
          </a:p>
        </p:txBody>
      </p:sp>
    </p:spTree>
    <p:extLst>
      <p:ext uri="{BB962C8B-B14F-4D97-AF65-F5344CB8AC3E}">
        <p14:creationId xmlns:p14="http://schemas.microsoft.com/office/powerpoint/2010/main" val="6471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4" name="Tartalom helye 11" descr="Sample table with 3 columns, 4 rows" title="Table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97903897"/>
              </p:ext>
            </p:extLst>
          </p:nvPr>
        </p:nvGraphicFramePr>
        <p:xfrm>
          <a:off x="313371" y="2559007"/>
          <a:ext cx="5876925" cy="35774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91307664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348368412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371561131"/>
                    </a:ext>
                  </a:extLst>
                </a:gridCol>
              </a:tblGrid>
              <a:tr h="283845"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noProof="0" dirty="0" smtClean="0"/>
                        <a:t>WMO</a:t>
                      </a:r>
                      <a:endParaRPr lang="hu-HU" sz="12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Koordináta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Állomás neve/ország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Szonda-</a:t>
                      </a:r>
                    </a:p>
                    <a:p>
                      <a:pPr algn="ctr"/>
                      <a:r>
                        <a:rPr lang="hu-HU" sz="1200" dirty="0" smtClean="0"/>
                        <a:t>típus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Mérés-</a:t>
                      </a:r>
                    </a:p>
                    <a:p>
                      <a:pPr algn="ctr"/>
                      <a:r>
                        <a:rPr lang="hu-HU" sz="1200" dirty="0" smtClean="0"/>
                        <a:t>szám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Szél.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Hossz.</a:t>
                      </a:r>
                      <a:endParaRPr lang="hu-HU" sz="120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48867"/>
                  </a:ext>
                </a:extLst>
              </a:tr>
              <a:tr h="282000">
                <a:tc>
                  <a:txBody>
                    <a:bodyPr/>
                    <a:lstStyle/>
                    <a:p>
                      <a:pPr algn="ctr"/>
                      <a:r>
                        <a:rPr lang="hu-HU" sz="1100" b="0" noProof="0" dirty="0" smtClean="0"/>
                        <a:t>BAR </a:t>
                      </a:r>
                      <a:r>
                        <a:rPr lang="hu-HU" sz="1100" b="1" noProof="0" dirty="0" smtClean="0"/>
                        <a:t>  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71.32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-156.62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Barrow</a:t>
                      </a:r>
                      <a:r>
                        <a:rPr lang="hu-HU" sz="1050" dirty="0" smtClean="0"/>
                        <a:t> (US)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3558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BOU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39.95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-105.20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Boulder</a:t>
                      </a:r>
                      <a:r>
                        <a:rPr lang="hu-HU" sz="1050" dirty="0" smtClean="0"/>
                        <a:t> (US)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130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CAB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52.10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5.18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Cabauw</a:t>
                      </a:r>
                      <a:r>
                        <a:rPr lang="hu-HU" sz="1050" dirty="0" smtClean="0"/>
                        <a:t> (NL)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1328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4412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LIN 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52.21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14.12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Lindenberg</a:t>
                      </a:r>
                      <a:r>
                        <a:rPr lang="hu-HU" sz="1050" dirty="0" smtClean="0"/>
                        <a:t> (DE)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10242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1942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MAN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-2.06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147.43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smtClean="0"/>
                        <a:t>Manus (PG)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389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779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NAU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-0.52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166.92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smtClean="0"/>
                        <a:t>Nauru (NR)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287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94251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NYA 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78.92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11.92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Ny-Alesund</a:t>
                      </a:r>
                      <a:r>
                        <a:rPr lang="hu-HU" sz="1050" dirty="0" smtClean="0"/>
                        <a:t> (NO)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3526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0686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SGP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36.61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-97.49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Lamont</a:t>
                      </a:r>
                      <a:r>
                        <a:rPr lang="hu-HU" sz="1050" dirty="0" smtClean="0"/>
                        <a:t> (US)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7484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01487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SOD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67.37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26.63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Sodankylä</a:t>
                      </a:r>
                      <a:r>
                        <a:rPr lang="hu-HU" sz="1050" dirty="0" smtClean="0"/>
                        <a:t> (FI)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2563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49421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/>
                        <a:t>TAT </a:t>
                      </a:r>
                      <a:endParaRPr lang="hu-HU" sz="1100" b="1" noProof="0" dirty="0" smtClean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36.06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140.13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err="1" smtClean="0"/>
                        <a:t>Tateno</a:t>
                      </a:r>
                      <a:r>
                        <a:rPr lang="hu-HU" sz="1050" dirty="0" smtClean="0"/>
                        <a:t> (JP)</a:t>
                      </a:r>
                      <a:endParaRPr lang="hu-HU" sz="105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b="1" dirty="0" smtClean="0"/>
                        <a:t>RS92-GDP.2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noProof="0" dirty="0" smtClean="0"/>
                        <a:t> 1174</a:t>
                      </a:r>
                      <a:endParaRPr lang="hu-HU" sz="1100" noProof="0" dirty="0"/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8811491" y="6328064"/>
            <a:ext cx="149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30681 mérés!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17073" r="5629" b="12072"/>
          <a:stretch/>
        </p:blipFill>
        <p:spPr>
          <a:xfrm>
            <a:off x="6681376" y="2789463"/>
            <a:ext cx="5133550" cy="31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</a:t>
            </a:r>
            <a:r>
              <a:rPr lang="hu-HU" dirty="0">
                <a:solidFill>
                  <a:srgbClr val="E5E6DA"/>
                </a:solidFill>
              </a:rPr>
              <a:t> </a:t>
            </a:r>
            <a:r>
              <a:rPr lang="hu-HU" dirty="0" smtClean="0">
                <a:solidFill>
                  <a:srgbClr val="E5E6DA"/>
                </a:solidFill>
              </a:rPr>
              <a:t>– TAT 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9" y="2418261"/>
            <a:ext cx="5706908" cy="42785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0" y="2418261"/>
            <a:ext cx="5706908" cy="427855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9" y="2418261"/>
            <a:ext cx="5706908" cy="42785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8939" r="8881" b="14439"/>
          <a:stretch/>
        </p:blipFill>
        <p:spPr>
          <a:xfrm>
            <a:off x="8897980" y="0"/>
            <a:ext cx="3294020" cy="199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 </a:t>
            </a:r>
            <a:r>
              <a:rPr lang="hu-HU" dirty="0">
                <a:solidFill>
                  <a:srgbClr val="E5E6DA"/>
                </a:solidFill>
              </a:rPr>
              <a:t>– </a:t>
            </a:r>
            <a:r>
              <a:rPr lang="hu-HU" dirty="0" smtClean="0">
                <a:solidFill>
                  <a:srgbClr val="E5E6DA"/>
                </a:solidFill>
              </a:rPr>
              <a:t>TAT II.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6666" cy="296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67" y="0"/>
            <a:ext cx="3946666" cy="29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4" y="0"/>
            <a:ext cx="3946666" cy="29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343"/>
            <a:ext cx="3946666" cy="29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54" y="3426343"/>
            <a:ext cx="3946666" cy="296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4" y="3426343"/>
            <a:ext cx="3946666" cy="29600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269630" y="3059666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</a:t>
            </a:r>
            <a:r>
              <a:rPr lang="hu-HU" dirty="0" smtClean="0"/>
              <a:t>-0.1%                     közép: </a:t>
            </a:r>
            <a:r>
              <a:rPr lang="hu-HU" dirty="0"/>
              <a:t>-</a:t>
            </a:r>
            <a:r>
              <a:rPr lang="hu-HU" dirty="0" smtClean="0"/>
              <a:t>1.0%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269630" y="6488667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</a:t>
            </a:r>
            <a:r>
              <a:rPr lang="hu-HU" dirty="0" smtClean="0"/>
              <a:t>0.4%                   közép: 0.2%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7956760" y="2890106"/>
                <a:ext cx="4235240" cy="53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 smtClean="0"/>
                  <a:t> ·100</a:t>
                </a:r>
                <a:endParaRPr lang="hu-HU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60" y="2890106"/>
                <a:ext cx="4235240" cy="536237"/>
              </a:xfrm>
              <a:prstGeom prst="rect">
                <a:avLst/>
              </a:prstGeom>
              <a:blipFill>
                <a:blip r:embed="rId8"/>
                <a:stretch>
                  <a:fillRect r="-863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/>
                  <a:t> ·100</a:t>
                </a:r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  <a:blipFill>
                <a:blip r:embed="rId9"/>
                <a:stretch>
                  <a:fillRect r="-702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6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rtalom helye 7" descr="Trapézokból álló lista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918448"/>
              </p:ext>
            </p:extLst>
          </p:nvPr>
        </p:nvGraphicFramePr>
        <p:xfrm>
          <a:off x="4955595" y="1913582"/>
          <a:ext cx="6494804" cy="433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Egyenes összekötő 18"/>
          <p:cNvCxnSpPr/>
          <p:nvPr/>
        </p:nvCxnSpPr>
        <p:spPr>
          <a:xfrm rot="5400000">
            <a:off x="6225499" y="533576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6909" y="490297"/>
            <a:ext cx="9628632" cy="1362113"/>
          </a:xfrm>
        </p:spPr>
        <p:txBody>
          <a:bodyPr/>
          <a:lstStyle/>
          <a:p>
            <a:r>
              <a:rPr lang="hu-HU" dirty="0" smtClean="0"/>
              <a:t>Bevezető, célok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894679" y="3517757"/>
            <a:ext cx="1982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hu-HU" sz="1400" b="1" dirty="0" smtClean="0"/>
              <a:t>Troposzferikus késleltetés</a:t>
            </a:r>
          </a:p>
          <a:p>
            <a:pPr algn="ctr">
              <a:spcBef>
                <a:spcPts val="1200"/>
              </a:spcBef>
            </a:pPr>
            <a:r>
              <a:rPr lang="hu-HU" sz="1400" b="1" dirty="0" smtClean="0"/>
              <a:t>(NTK, </a:t>
            </a:r>
            <a:r>
              <a:rPr lang="hu-HU" sz="1400" b="1" dirty="0" smtClean="0"/>
              <a:t>HTK</a:t>
            </a:r>
            <a:r>
              <a:rPr lang="hu-HU" sz="1400" b="1" dirty="0" smtClean="0"/>
              <a:t>)</a:t>
            </a:r>
          </a:p>
          <a:p>
            <a:endParaRPr lang="hu-HU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054898" y="2455123"/>
            <a:ext cx="1951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1400" b="1" dirty="0"/>
              <a:t>Helymeghatározás szabályos hibája </a:t>
            </a:r>
          </a:p>
          <a:p>
            <a:pPr algn="ctr"/>
            <a:endParaRPr lang="hu-HU" sz="2400" dirty="0" smtClean="0"/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016156" y="4980603"/>
            <a:ext cx="1951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1400" b="1" dirty="0" smtClean="0"/>
              <a:t>Meteorológiai alkalmazások</a:t>
            </a:r>
            <a:endParaRPr lang="hu-HU" sz="1400" b="1" dirty="0"/>
          </a:p>
          <a:p>
            <a:pPr algn="ctr"/>
            <a:endParaRPr lang="hu-HU" sz="2400" dirty="0" smtClean="0"/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4935969" y="5195848"/>
            <a:ext cx="1656000" cy="16546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4825502" y="5495404"/>
            <a:ext cx="1876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hu-HU" sz="1400" b="1" dirty="0"/>
              <a:t>Integrált </a:t>
            </a:r>
            <a:r>
              <a:rPr lang="hu-HU" sz="1400" b="1" dirty="0" smtClean="0"/>
              <a:t>vízgőztartalom (IV) </a:t>
            </a:r>
            <a:r>
              <a:rPr lang="hu-HU" sz="1400" dirty="0"/>
              <a:t>= </a:t>
            </a:r>
            <a:r>
              <a:rPr lang="hu-HU" sz="1400" dirty="0" smtClean="0"/>
              <a:t>kihullható </a:t>
            </a:r>
            <a:r>
              <a:rPr lang="hu-HU" sz="1400" dirty="0"/>
              <a:t>csapadék felső korlátja</a:t>
            </a:r>
          </a:p>
          <a:p>
            <a:pPr algn="ctr"/>
            <a:endParaRPr lang="hu-HU" sz="2400" dirty="0" smtClean="0"/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20" name="Ellipszis 19"/>
          <p:cNvSpPr/>
          <p:nvPr/>
        </p:nvSpPr>
        <p:spPr>
          <a:xfrm>
            <a:off x="3090065" y="3952419"/>
            <a:ext cx="2232000" cy="223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/>
              <p:cNvSpPr txBox="1"/>
              <p:nvPr/>
            </p:nvSpPr>
            <p:spPr>
              <a:xfrm>
                <a:off x="3382162" y="4762517"/>
                <a:ext cx="1573433" cy="1047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hu-HU" sz="1400" b="1" dirty="0"/>
                  <a:t>Skálatényező: </a:t>
                </a:r>
                <a14:m>
                  <m:oMath xmlns:m="http://schemas.openxmlformats.org/officeDocument/2006/math">
                    <m:r>
                      <a:rPr lang="hu-HU" sz="1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400" b="1" i="1">
                        <a:latin typeface="Cambria Math" panose="02040503050406030204" pitchFamily="18" charset="0"/>
                      </a:rPr>
                      <m:t>𝐐</m:t>
                    </m:r>
                    <m:r>
                      <a:rPr lang="hu-HU" sz="14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1400" b="1" i="1">
                            <a:latin typeface="Cambria Math" panose="02040503050406030204" pitchFamily="18" charset="0"/>
                          </a:rPr>
                          <m:t>𝑰𝑽</m:t>
                        </m:r>
                      </m:num>
                      <m:den>
                        <m:r>
                          <a:rPr lang="hu-HU" sz="1400" b="1">
                            <a:latin typeface="Cambria Math" panose="02040503050406030204" pitchFamily="18" charset="0"/>
                          </a:rPr>
                          <m:t>𝐍𝐓𝐊</m:t>
                        </m:r>
                      </m:den>
                    </m:f>
                  </m:oMath>
                </a14:m>
                <a:endParaRPr lang="hu-HU" sz="1400" b="1" dirty="0" smtClean="0"/>
              </a:p>
              <a:p>
                <a:pPr marL="342900" indent="-342900" algn="ctr">
                  <a:buFont typeface="Wingdings" panose="05000000000000000000" pitchFamily="2" charset="2"/>
                  <a:buChar char="§"/>
                </a:pPr>
                <a:endParaRPr lang="hu-HU" dirty="0"/>
              </a:p>
            </p:txBody>
          </p:sp>
        </mc:Choice>
        <mc:Fallback xmlns="">
          <p:sp>
            <p:nvSpPr>
              <p:cNvPr id="21" name="Szövegdoboz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62" y="4762517"/>
                <a:ext cx="1573433" cy="1047787"/>
              </a:xfrm>
              <a:prstGeom prst="rect">
                <a:avLst/>
              </a:prstGeom>
              <a:blipFill>
                <a:blip r:embed="rId7"/>
                <a:stretch>
                  <a:fillRect t="-58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llipszis 22"/>
          <p:cNvSpPr/>
          <p:nvPr/>
        </p:nvSpPr>
        <p:spPr>
          <a:xfrm>
            <a:off x="2349965" y="3018188"/>
            <a:ext cx="1656000" cy="16546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2250922" y="3436299"/>
            <a:ext cx="1876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hu-HU" sz="1400" b="1" dirty="0" smtClean="0"/>
              <a:t>Régi skálatényezők </a:t>
            </a:r>
          </a:p>
          <a:p>
            <a:pPr algn="ctr">
              <a:spcBef>
                <a:spcPts val="1200"/>
              </a:spcBef>
            </a:pPr>
            <a:r>
              <a:rPr lang="hu-HU" sz="1400" dirty="0" smtClean="0"/>
              <a:t>empirikus képletekkel</a:t>
            </a:r>
            <a:endParaRPr lang="hu-HU" sz="1400" dirty="0"/>
          </a:p>
          <a:p>
            <a:pPr algn="ctr"/>
            <a:endParaRPr lang="hu-HU" sz="2400" dirty="0" smtClean="0"/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25" name="Ellipszis 24"/>
          <p:cNvSpPr/>
          <p:nvPr/>
        </p:nvSpPr>
        <p:spPr>
          <a:xfrm>
            <a:off x="1678492" y="5045911"/>
            <a:ext cx="1656000" cy="1654628"/>
          </a:xfrm>
          <a:prstGeom prst="ellipse">
            <a:avLst/>
          </a:prstGeom>
          <a:solidFill>
            <a:schemeClr val="accent1"/>
          </a:solidFill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zövegdoboz 25"/>
              <p:cNvSpPr txBox="1"/>
              <p:nvPr/>
            </p:nvSpPr>
            <p:spPr>
              <a:xfrm>
                <a:off x="1627216" y="5322487"/>
                <a:ext cx="173171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hu-HU" sz="1400" b="1" dirty="0" smtClean="0"/>
                  <a:t>CÉL:                           ÚJ SKÁLATÉNYEZŐK</a:t>
                </a:r>
              </a:p>
              <a:p>
                <a:pPr algn="ctr">
                  <a:spcBef>
                    <a:spcPts val="1200"/>
                  </a:spcBef>
                </a:pPr>
                <a:endParaRPr lang="hu-HU" sz="1400" b="1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400" b="1" i="1" smtClean="0">
                          <a:latin typeface="Cambria Math" panose="02040503050406030204" pitchFamily="18" charset="0"/>
                        </a:rPr>
                        <m:t>𝑰𝑽</m:t>
                      </m:r>
                      <m:r>
                        <a:rPr lang="hu-HU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1400" b="1" i="1">
                          <a:latin typeface="Cambria Math" panose="02040503050406030204" pitchFamily="18" charset="0"/>
                        </a:rPr>
                        <m:t>𝐐</m:t>
                      </m:r>
                      <m:r>
                        <a:rPr lang="hu-HU" sz="1400" b="1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hu-HU" sz="1400" b="1" i="1" smtClean="0">
                          <a:latin typeface="Cambria Math" panose="02040503050406030204" pitchFamily="18" charset="0"/>
                        </a:rPr>
                        <m:t>𝑵𝑻𝑲</m:t>
                      </m:r>
                    </m:oMath>
                  </m:oMathPara>
                </a14:m>
                <a:endParaRPr lang="hu-HU" sz="1400" b="1" dirty="0" smtClean="0"/>
              </a:p>
              <a:p>
                <a:pPr algn="ctr"/>
                <a:endParaRPr lang="hu-HU" sz="2400" dirty="0" smtClean="0"/>
              </a:p>
              <a:p>
                <a:pPr marL="342900" indent="-342900" algn="ctr">
                  <a:buFont typeface="Wingdings" panose="05000000000000000000" pitchFamily="2" charset="2"/>
                  <a:buChar char="§"/>
                </a:pPr>
                <a:endParaRPr lang="hu-HU" dirty="0"/>
              </a:p>
            </p:txBody>
          </p:sp>
        </mc:Choice>
        <mc:Fallback xmlns="">
          <p:sp>
            <p:nvSpPr>
              <p:cNvPr id="26" name="Szövegdoboz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216" y="5322487"/>
                <a:ext cx="1731714" cy="1754326"/>
              </a:xfrm>
              <a:prstGeom prst="rect">
                <a:avLst/>
              </a:prstGeom>
              <a:blipFill>
                <a:blip r:embed="rId8"/>
                <a:stretch>
                  <a:fillRect t="-694" r="-2711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llipszis 26"/>
          <p:cNvSpPr/>
          <p:nvPr/>
        </p:nvSpPr>
        <p:spPr>
          <a:xfrm>
            <a:off x="6492606" y="1890203"/>
            <a:ext cx="4378488" cy="22813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94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13" grpId="0"/>
      <p:bldP spid="14" grpId="0"/>
      <p:bldP spid="9" grpId="0" animBg="1"/>
      <p:bldP spid="17" grpId="0"/>
      <p:bldP spid="20" grpId="0" animBg="1"/>
      <p:bldP spid="21" grpId="0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 </a:t>
            </a:r>
            <a:r>
              <a:rPr lang="hu-HU" dirty="0">
                <a:solidFill>
                  <a:srgbClr val="E5E6DA"/>
                </a:solidFill>
              </a:rPr>
              <a:t>– </a:t>
            </a:r>
            <a:r>
              <a:rPr lang="hu-HU" dirty="0" smtClean="0">
                <a:solidFill>
                  <a:srgbClr val="E5E6DA"/>
                </a:solidFill>
              </a:rPr>
              <a:t>NYA 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93" y="2448850"/>
            <a:ext cx="5706908" cy="42785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8" y="2448850"/>
            <a:ext cx="5706908" cy="42785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8006" r="8202" b="14771"/>
          <a:stretch/>
        </p:blipFill>
        <p:spPr>
          <a:xfrm>
            <a:off x="8844000" y="0"/>
            <a:ext cx="3348000" cy="2016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93" y="2448850"/>
            <a:ext cx="5706908" cy="42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</a:t>
            </a:r>
            <a:r>
              <a:rPr lang="hu-HU" dirty="0">
                <a:solidFill>
                  <a:srgbClr val="E5E6DA"/>
                </a:solidFill>
              </a:rPr>
              <a:t> </a:t>
            </a:r>
            <a:r>
              <a:rPr lang="hu-HU" dirty="0" smtClean="0">
                <a:solidFill>
                  <a:srgbClr val="E5E6DA"/>
                </a:solidFill>
              </a:rPr>
              <a:t>– NYA II. II.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0"/>
            <a:ext cx="3946666" cy="296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22" y="0"/>
            <a:ext cx="3946666" cy="29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4" y="0"/>
            <a:ext cx="3946666" cy="29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3426343"/>
            <a:ext cx="3946666" cy="29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22" y="3426343"/>
            <a:ext cx="3946666" cy="296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4" y="3426343"/>
            <a:ext cx="3946666" cy="2960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269630" y="3059666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</a:t>
            </a:r>
            <a:r>
              <a:rPr lang="hu-HU" dirty="0" smtClean="0"/>
              <a:t>0.1%                     közép: 1.8%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269630" y="6488667"/>
            <a:ext cx="490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szórás: -</a:t>
            </a:r>
            <a:r>
              <a:rPr lang="hu-HU" dirty="0" smtClean="0"/>
              <a:t>0.5%                   közép: </a:t>
            </a:r>
            <a:r>
              <a:rPr lang="hu-HU" dirty="0"/>
              <a:t>0.5 %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7956760" y="2916824"/>
                <a:ext cx="4235240" cy="53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 smtClean="0"/>
                  <a:t> ·100</a:t>
                </a:r>
                <a:endParaRPr lang="hu-HU" dirty="0"/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60" y="2916824"/>
                <a:ext cx="4235240" cy="536237"/>
              </a:xfrm>
              <a:prstGeom prst="rect">
                <a:avLst/>
              </a:prstGeom>
              <a:blipFill>
                <a:blip r:embed="rId8"/>
                <a:stretch>
                  <a:fillRect r="-863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églalap 16"/>
              <p:cNvSpPr/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𝑠𝑧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−ú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/>
                          <m:t> 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𝑟𝑒𝑓</m:t>
                        </m:r>
                      </m:den>
                    </m:f>
                  </m:oMath>
                </a14:m>
                <a:r>
                  <a:rPr lang="hu-HU" dirty="0"/>
                  <a:t> ·100</a:t>
                </a:r>
              </a:p>
            </p:txBody>
          </p:sp>
        </mc:Choice>
        <mc:Fallback xmlns="">
          <p:sp>
            <p:nvSpPr>
              <p:cNvPr id="17" name="Téglalap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49" y="2933031"/>
                <a:ext cx="3479479" cy="536237"/>
              </a:xfrm>
              <a:prstGeom prst="rect">
                <a:avLst/>
              </a:prstGeom>
              <a:blipFill>
                <a:blip r:embed="rId9"/>
                <a:stretch>
                  <a:fillRect r="-702" b="-68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7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39" y="3402000"/>
            <a:ext cx="5120217" cy="38386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7219"/>
            <a:ext cx="5120217" cy="38386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b="-1876"/>
          <a:stretch/>
        </p:blipFill>
        <p:spPr>
          <a:xfrm>
            <a:off x="7085939" y="-1"/>
            <a:ext cx="5120217" cy="3838699"/>
          </a:xfrm>
          <a:prstGeom prst="rect">
            <a:avLst/>
          </a:prstGeom>
        </p:spPr>
      </p:pic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GRUAN rádiószonda adatok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b="-1876"/>
          <a:stretch/>
        </p:blipFill>
        <p:spPr>
          <a:xfrm>
            <a:off x="0" y="0"/>
            <a:ext cx="5120217" cy="383869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536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Bevis</a:t>
            </a:r>
            <a:r>
              <a:rPr lang="hu-HU" sz="1200" dirty="0"/>
              <a:t> és lineáris </a:t>
            </a:r>
            <a:r>
              <a:rPr lang="hu-HU" sz="1200" dirty="0" smtClean="0"/>
              <a:t>modellek </a:t>
            </a:r>
            <a:r>
              <a:rPr lang="hu-HU" sz="1200" dirty="0"/>
              <a:t>referenciamodelltől vett </a:t>
            </a:r>
            <a:r>
              <a:rPr lang="hu-HU" sz="1200" dirty="0" smtClean="0"/>
              <a:t>eltéréseinek  a középértékeinek különbsége </a:t>
            </a:r>
            <a:r>
              <a:rPr lang="hu-HU" sz="1200" dirty="0"/>
              <a:t>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277100" y="0"/>
            <a:ext cx="4598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Bevis</a:t>
            </a:r>
            <a:r>
              <a:rPr lang="hu-HU" sz="1200" dirty="0"/>
              <a:t> és lineáris modellek referenciamodelltől vett eltéréseinek szóráskülönbsége 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110210" y="3402000"/>
            <a:ext cx="51274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Emardson-Derks</a:t>
            </a:r>
            <a:r>
              <a:rPr lang="hu-HU" sz="1200" dirty="0" smtClean="0"/>
              <a:t> és polinomos modellek </a:t>
            </a:r>
            <a:r>
              <a:rPr lang="hu-HU" sz="1200" dirty="0"/>
              <a:t>referenciamodelltől vett eltéréseinek szóráskülönbsége a </a:t>
            </a:r>
            <a:r>
              <a:rPr lang="hu-HU" sz="1200" dirty="0" err="1"/>
              <a:t>refenciamodell</a:t>
            </a:r>
            <a:r>
              <a:rPr lang="hu-HU" sz="1200" dirty="0"/>
              <a:t> középértékéhez viszonyítva [%]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-47593" y="3417389"/>
            <a:ext cx="536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/>
              <a:t>Emardson-Derks</a:t>
            </a:r>
            <a:r>
              <a:rPr lang="hu-HU" sz="1200" dirty="0"/>
              <a:t> és polinomos modellek</a:t>
            </a:r>
            <a:r>
              <a:rPr lang="hu-HU" sz="1200" dirty="0" smtClean="0"/>
              <a:t> </a:t>
            </a:r>
            <a:r>
              <a:rPr lang="hu-HU" sz="1200" dirty="0"/>
              <a:t>referenciamodelltől vett </a:t>
            </a:r>
            <a:r>
              <a:rPr lang="hu-HU" sz="1200" dirty="0" smtClean="0"/>
              <a:t>eltéréseinek  a középértékeinek különbsége </a:t>
            </a:r>
            <a:r>
              <a:rPr lang="hu-HU" sz="1200" dirty="0"/>
              <a:t>a </a:t>
            </a:r>
            <a:r>
              <a:rPr lang="hu-HU" sz="1200" dirty="0" smtClean="0"/>
              <a:t>referenciamodell </a:t>
            </a:r>
            <a:r>
              <a:rPr lang="hu-HU" sz="1200" dirty="0"/>
              <a:t>középértékéhez viszonyítva [%] </a:t>
            </a:r>
          </a:p>
        </p:txBody>
      </p:sp>
    </p:spTree>
    <p:extLst>
      <p:ext uri="{BB962C8B-B14F-4D97-AF65-F5344CB8AC3E}">
        <p14:creationId xmlns:p14="http://schemas.microsoft.com/office/powerpoint/2010/main" val="34348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Összegzés, kitekintés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80160" y="2754772"/>
            <a:ext cx="9628632" cy="3986213"/>
          </a:xfrm>
        </p:spPr>
        <p:txBody>
          <a:bodyPr/>
          <a:lstStyle/>
          <a:p>
            <a:r>
              <a:rPr lang="hu-HU" dirty="0" smtClean="0"/>
              <a:t>Új skálatényezők előállítása</a:t>
            </a:r>
          </a:p>
          <a:p>
            <a:r>
              <a:rPr lang="hu-HU" dirty="0" err="1" smtClean="0"/>
              <a:t>Validálások</a:t>
            </a:r>
            <a:endParaRPr lang="hu-HU" dirty="0" smtClean="0"/>
          </a:p>
          <a:p>
            <a:r>
              <a:rPr lang="hu-HU" dirty="0" smtClean="0"/>
              <a:t>Eredmények értelmezése!</a:t>
            </a:r>
          </a:p>
          <a:p>
            <a:r>
              <a:rPr lang="hu-HU" dirty="0" smtClean="0"/>
              <a:t>Folytatás </a:t>
            </a:r>
          </a:p>
          <a:p>
            <a:pPr marL="504000">
              <a:buFont typeface="Arial" panose="020B0604020202020204" pitchFamily="34" charset="0"/>
              <a:buChar char="•"/>
            </a:pPr>
            <a:r>
              <a:rPr lang="hu-HU" dirty="0"/>
              <a:t>M</a:t>
            </a:r>
            <a:r>
              <a:rPr lang="hu-HU" dirty="0" smtClean="0"/>
              <a:t>agasságok összevetésével</a:t>
            </a:r>
          </a:p>
          <a:p>
            <a:pPr marL="504000">
              <a:buFont typeface="Arial" panose="020B0604020202020204" pitchFamily="34" charset="0"/>
              <a:buChar char="•"/>
            </a:pPr>
            <a:r>
              <a:rPr lang="hu-HU" dirty="0" smtClean="0"/>
              <a:t>Más referencia adatokkal </a:t>
            </a:r>
            <a:r>
              <a:rPr lang="hu-HU" dirty="0" err="1" smtClean="0"/>
              <a:t>validálás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24100" y="28448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Köszönöm a megtisztelő figyelmet!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3506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hu-HU" dirty="0" smtClean="0">
                <a:solidFill>
                  <a:srgbClr val="E5E6DA"/>
                </a:solidFill>
                <a:latin typeface="Calibri"/>
              </a:rPr>
              <a:t>A s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kálatényező meghatározásának módszerei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rtalom helye 7" descr="Trapézokból álló lista" title="SmartArt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3791092"/>
                  </p:ext>
                </p:extLst>
              </p:nvPr>
            </p:nvGraphicFramePr>
            <p:xfrm>
              <a:off x="123092" y="1969477"/>
              <a:ext cx="11922370" cy="48885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Tartalom helye 7" descr="Trapézokból álló lista" title="SmartArt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3791092"/>
                  </p:ext>
                </p:extLst>
              </p:nvPr>
            </p:nvGraphicFramePr>
            <p:xfrm>
              <a:off x="123092" y="1969477"/>
              <a:ext cx="11922370" cy="48885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3" name="Ellipszis 2"/>
          <p:cNvSpPr/>
          <p:nvPr/>
        </p:nvSpPr>
        <p:spPr>
          <a:xfrm>
            <a:off x="3474308" y="2728239"/>
            <a:ext cx="553792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4147607" y="2728239"/>
            <a:ext cx="553792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362580" y="6131359"/>
            <a:ext cx="553792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102195" y="6129251"/>
            <a:ext cx="1133339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712766" y="6142647"/>
            <a:ext cx="715649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8183239" y="6159403"/>
            <a:ext cx="688263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6677024" y="6124814"/>
            <a:ext cx="1009681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3488123" y="2733261"/>
            <a:ext cx="553792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4145224" y="2728237"/>
            <a:ext cx="553792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80000" y="2731656"/>
            <a:ext cx="71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sz="1400" baseline="-25000" dirty="0"/>
              <a:t>0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249314" y="2726239"/>
            <a:ext cx="71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sz="1400" baseline="-25000" dirty="0" smtClean="0"/>
              <a:t>1</a:t>
            </a:r>
            <a:endParaRPr lang="hu-HU" sz="1400" baseline="-25000" dirty="0"/>
          </a:p>
        </p:txBody>
      </p:sp>
      <p:sp>
        <p:nvSpPr>
          <p:cNvPr id="16" name="Ellipszis 15"/>
          <p:cNvSpPr/>
          <p:nvPr/>
        </p:nvSpPr>
        <p:spPr>
          <a:xfrm>
            <a:off x="3350902" y="6129252"/>
            <a:ext cx="553792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3475037" y="6127748"/>
            <a:ext cx="71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sz="1400" baseline="-25000" dirty="0" smtClean="0"/>
              <a:t>0</a:t>
            </a:r>
            <a:endParaRPr lang="hu-HU" sz="1400" baseline="-25000" dirty="0"/>
          </a:p>
        </p:txBody>
      </p:sp>
      <p:sp>
        <p:nvSpPr>
          <p:cNvPr id="17" name="Ellipszis 16"/>
          <p:cNvSpPr/>
          <p:nvPr/>
        </p:nvSpPr>
        <p:spPr>
          <a:xfrm>
            <a:off x="4115645" y="6133590"/>
            <a:ext cx="1133339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4511325" y="6144207"/>
            <a:ext cx="71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sz="1400" baseline="-25000" dirty="0"/>
              <a:t>1</a:t>
            </a:r>
          </a:p>
        </p:txBody>
      </p:sp>
      <p:sp>
        <p:nvSpPr>
          <p:cNvPr id="20" name="Ellipszis 19"/>
          <p:cNvSpPr/>
          <p:nvPr/>
        </p:nvSpPr>
        <p:spPr>
          <a:xfrm>
            <a:off x="5712766" y="6142647"/>
            <a:ext cx="715649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8183536" y="6159402"/>
            <a:ext cx="715649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/>
          <p:cNvSpPr/>
          <p:nvPr/>
        </p:nvSpPr>
        <p:spPr>
          <a:xfrm>
            <a:off x="6619943" y="6124814"/>
            <a:ext cx="1071833" cy="3992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6984749" y="6124814"/>
            <a:ext cx="7156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r>
              <a:rPr lang="hu-HU" sz="1400" baseline="-25000" dirty="0" smtClean="0"/>
              <a:t>2</a:t>
            </a:r>
          </a:p>
          <a:p>
            <a:endParaRPr lang="hu-HU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zövegdoboz 23"/>
              <p:cNvSpPr txBox="1"/>
              <p:nvPr/>
            </p:nvSpPr>
            <p:spPr>
              <a:xfrm>
                <a:off x="8224809" y="6172560"/>
                <a:ext cx="715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hu-HU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hu-HU" sz="1100" dirty="0"/>
              </a:p>
            </p:txBody>
          </p:sp>
        </mc:Choice>
        <mc:Fallback xmlns="">
          <p:sp>
            <p:nvSpPr>
              <p:cNvPr id="24" name="Szövegdoboz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809" y="6172560"/>
                <a:ext cx="715649" cy="369332"/>
              </a:xfrm>
              <a:prstGeom prst="rect">
                <a:avLst/>
              </a:prstGeom>
              <a:blipFill>
                <a:blip r:embed="rId11"/>
                <a:stretch>
                  <a:fillRect r="-593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zövegdoboz 24"/>
              <p:cNvSpPr txBox="1"/>
              <p:nvPr/>
            </p:nvSpPr>
            <p:spPr>
              <a:xfrm>
                <a:off x="5748649" y="6157603"/>
                <a:ext cx="715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hu-HU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hu-HU" sz="1100" dirty="0"/>
              </a:p>
            </p:txBody>
          </p:sp>
        </mc:Choice>
        <mc:Fallback xmlns="">
          <p:sp>
            <p:nvSpPr>
              <p:cNvPr id="25" name="Szövegdoboz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649" y="6157603"/>
                <a:ext cx="715649" cy="369332"/>
              </a:xfrm>
              <a:prstGeom prst="rect">
                <a:avLst/>
              </a:prstGeom>
              <a:blipFill>
                <a:blip r:embed="rId12"/>
                <a:stretch>
                  <a:fillRect r="-68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zövegdoboz 17"/>
          <p:cNvSpPr txBox="1"/>
          <p:nvPr/>
        </p:nvSpPr>
        <p:spPr>
          <a:xfrm>
            <a:off x="565266" y="4796444"/>
            <a:ext cx="10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~</a:t>
            </a:r>
            <a:r>
              <a:rPr lang="hu-HU" dirty="0" smtClean="0"/>
              <a:t>120000</a:t>
            </a:r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640080" y="2305236"/>
            <a:ext cx="88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~9000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81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  <p:bldP spid="16" grpId="0" animBg="1"/>
      <p:bldP spid="15" grpId="0"/>
      <p:bldP spid="17" grpId="0" animBg="1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fejlesztett modellek</a:t>
            </a:r>
            <a:endParaRPr lang="hu-HU" dirty="0"/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Bevis</a:t>
            </a:r>
            <a:r>
              <a:rPr lang="hu-HU" dirty="0" smtClean="0"/>
              <a:t> modell </a:t>
            </a:r>
            <a:r>
              <a:rPr lang="hu-HU" dirty="0"/>
              <a:t>	 </a:t>
            </a:r>
            <a:r>
              <a:rPr lang="hu-HU" dirty="0" smtClean="0"/>
              <a:t>  Lineáris modell</a:t>
            </a:r>
          </a:p>
          <a:p>
            <a:r>
              <a:rPr lang="hu-HU" dirty="0" err="1" smtClean="0"/>
              <a:t>Emardson-Derks</a:t>
            </a:r>
            <a:r>
              <a:rPr lang="hu-HU" dirty="0" smtClean="0"/>
              <a:t> modell       </a:t>
            </a:r>
            <a:r>
              <a:rPr lang="hu-HU" dirty="0" err="1" smtClean="0"/>
              <a:t>Polinomos</a:t>
            </a:r>
            <a:r>
              <a:rPr lang="hu-HU" dirty="0" smtClean="0"/>
              <a:t> modell</a:t>
            </a:r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>
            <a:off x="5575299" y="4715593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Jobbra nyíl 4"/>
          <p:cNvSpPr/>
          <p:nvPr/>
        </p:nvSpPr>
        <p:spPr>
          <a:xfrm>
            <a:off x="6984923" y="5054524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6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2583544"/>
              </p:ext>
            </p:extLst>
          </p:nvPr>
        </p:nvGraphicFramePr>
        <p:xfrm>
          <a:off x="-1060452" y="739831"/>
          <a:ext cx="12382500" cy="7063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hu-HU" dirty="0">
                <a:solidFill>
                  <a:srgbClr val="E5E6DA"/>
                </a:solidFill>
              </a:rPr>
              <a:t>Felhasznált </a:t>
            </a:r>
            <a:r>
              <a:rPr lang="hu-HU" dirty="0" smtClean="0">
                <a:solidFill>
                  <a:srgbClr val="E5E6DA"/>
                </a:solidFill>
              </a:rPr>
              <a:t>adatok ‒ fejlesztett modellek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0" name="Jobbra nyíl 9"/>
          <p:cNvSpPr/>
          <p:nvPr/>
        </p:nvSpPr>
        <p:spPr>
          <a:xfrm>
            <a:off x="5735890" y="3911382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5131630" y="4277364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6440309" y="4619689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4571307" y="5292789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470275" y="3962759"/>
            <a:ext cx="45719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3470275" y="3643759"/>
            <a:ext cx="45719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3470275" y="4335449"/>
            <a:ext cx="45719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283452" y="6224061"/>
            <a:ext cx="17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7 819 200 adat!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44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Skálatényező számítása 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8" name="Tartalom helye 7" descr="Trapézokból álló lista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727919"/>
              </p:ext>
            </p:extLst>
          </p:nvPr>
        </p:nvGraphicFramePr>
        <p:xfrm>
          <a:off x="1303020" y="1460500"/>
          <a:ext cx="9629775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1739" r="41203" b="1363"/>
          <a:stretch/>
        </p:blipFill>
        <p:spPr>
          <a:xfrm>
            <a:off x="9835773" y="515429"/>
            <a:ext cx="2306439" cy="3258296"/>
          </a:xfrm>
          <a:prstGeom prst="rect">
            <a:avLst/>
          </a:prstGeom>
          <a:ln w="12700"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5" name="Téglalap 4"/>
          <p:cNvSpPr/>
          <p:nvPr/>
        </p:nvSpPr>
        <p:spPr>
          <a:xfrm>
            <a:off x="0" y="4151696"/>
            <a:ext cx="1835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 smtClean="0"/>
              <a:t>Skálatényező (Q)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99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hu-HU" dirty="0" smtClean="0">
                <a:solidFill>
                  <a:srgbClr val="E5E6DA"/>
                </a:solidFill>
                <a:latin typeface="Calibri"/>
              </a:rPr>
              <a:t>A s</a:t>
            </a:r>
            <a:r>
              <a:rPr lang="hu-HU" sz="3000" b="0" i="0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kálatényező meghatározásának módszerei</a:t>
            </a:r>
            <a:endParaRPr lang="hu-HU" sz="3000" b="0" i="0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rtalom helye 7" descr="Trapézokból álló lista" title="SmartArt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33528490"/>
                  </p:ext>
                </p:extLst>
              </p:nvPr>
            </p:nvGraphicFramePr>
            <p:xfrm>
              <a:off x="123092" y="1969477"/>
              <a:ext cx="11922370" cy="48885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Tartalom helye 7" descr="Trapézokból álló lista" title="SmartArt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33528490"/>
                  </p:ext>
                </p:extLst>
              </p:nvPr>
            </p:nvGraphicFramePr>
            <p:xfrm>
              <a:off x="123092" y="1969477"/>
              <a:ext cx="11922370" cy="48885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26" name="Jobbra nyíl 25"/>
          <p:cNvSpPr/>
          <p:nvPr/>
        </p:nvSpPr>
        <p:spPr>
          <a:xfrm>
            <a:off x="4346574" y="2115268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Jobbra nyíl 26"/>
          <p:cNvSpPr/>
          <p:nvPr/>
        </p:nvSpPr>
        <p:spPr>
          <a:xfrm>
            <a:off x="5451474" y="5239468"/>
            <a:ext cx="303645" cy="22975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8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Lineáris </a:t>
            </a:r>
            <a:r>
              <a:rPr lang="hu-HU" dirty="0" smtClean="0"/>
              <a:t>modell – egyenesillesztés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9" y="1389192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9" y="4166899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06" y="2992036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04" y="1389192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03" y="4166899"/>
            <a:ext cx="3587139" cy="2691101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Tantárgyak bemutató, krétarajzos illusztrációval (szélesvásznú)</Template>
  <TotalTime>0</TotalTime>
  <Words>1303</Words>
  <Application>Microsoft Office PowerPoint</Application>
  <PresentationFormat>Szélesvásznú</PresentationFormat>
  <Paragraphs>478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Arial</vt:lpstr>
      <vt:lpstr>Calibri</vt:lpstr>
      <vt:lpstr>Cambria Math</vt:lpstr>
      <vt:lpstr>Wingdings</vt:lpstr>
      <vt:lpstr>Education 16x9</vt:lpstr>
      <vt:lpstr>Az integrált vízgőztartalom és a nedves troposzferikus késleltetés közötti globális átszámítás fejlesztésének eredményei</vt:lpstr>
      <vt:lpstr>Vázlat</vt:lpstr>
      <vt:lpstr>Bevezető, célok</vt:lpstr>
      <vt:lpstr>A skálatényező meghatározásának módszerei</vt:lpstr>
      <vt:lpstr>A fejlesztett modellek</vt:lpstr>
      <vt:lpstr>Felhasznált adatok ‒ fejlesztett modellek</vt:lpstr>
      <vt:lpstr>Skálatényező számítása </vt:lpstr>
      <vt:lpstr>A skálatényező meghatározásának módszerei</vt:lpstr>
      <vt:lpstr>Lineáris modell – egyenesillesztés</vt:lpstr>
      <vt:lpstr>Lineáris modell – paraméterek </vt:lpstr>
      <vt:lpstr>Polinomos modell – másodfokú polinom illesztése</vt:lpstr>
      <vt:lpstr>Polinomos modell – paraméterek</vt:lpstr>
      <vt:lpstr>Lineáris modell Bevis modelltől vett százalékos eltérése</vt:lpstr>
      <vt:lpstr>Polinomos modell Emardson-Derks modelltől vett százalékos eltérése</vt:lpstr>
      <vt:lpstr>A validálási adatok</vt:lpstr>
      <vt:lpstr>NOAA rádiószonda adatok</vt:lpstr>
      <vt:lpstr>NOAA rádiószonda adatok</vt:lpstr>
      <vt:lpstr>NOAA rádiószonda adatok</vt:lpstr>
      <vt:lpstr>NOAA rádiószonda adatok – BUDAPEST I.</vt:lpstr>
      <vt:lpstr>NOAA rádiószonda adatok – BUDAPEST II.</vt:lpstr>
      <vt:lpstr>NOAA rádiószonda adatok – NEW DELHI I.</vt:lpstr>
      <vt:lpstr>NOAA rádiószonda adatok – NEW DELHI II.</vt:lpstr>
      <vt:lpstr>NOAA rádiószonda adatok – SINGAPORE I.</vt:lpstr>
      <vt:lpstr>NOAA rádiószonda adatok – SINGAPORE I.</vt:lpstr>
      <vt:lpstr>NOAA rádiószonda adatok</vt:lpstr>
      <vt:lpstr>GRUAN rádiószonda adatok</vt:lpstr>
      <vt:lpstr>GRUAN rádiószonda adatok</vt:lpstr>
      <vt:lpstr>GRUAN rádiószonda adatok – TAT I.</vt:lpstr>
      <vt:lpstr>GRUAN rádiószonda adatok – TAT II.</vt:lpstr>
      <vt:lpstr>GRUAN rádiószonda adatok – NYA I.</vt:lpstr>
      <vt:lpstr>GRUAN rádiószonda adatok – NYA II. II.</vt:lpstr>
      <vt:lpstr>GRUAN rádiószonda adatok</vt:lpstr>
      <vt:lpstr>Összegzés, kitekintés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2017-03-23T22:09:13Z</dcterms:created>
  <dcterms:modified xsi:type="dcterms:W3CDTF">2017-03-31T09:50:05Z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